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0" r:id="rId3"/>
    <p:sldId id="271" r:id="rId4"/>
    <p:sldId id="293" r:id="rId5"/>
    <p:sldId id="294" r:id="rId6"/>
    <p:sldId id="295" r:id="rId7"/>
    <p:sldId id="281" r:id="rId8"/>
    <p:sldId id="282" r:id="rId9"/>
    <p:sldId id="289" r:id="rId10"/>
    <p:sldId id="283" r:id="rId11"/>
    <p:sldId id="298" r:id="rId12"/>
    <p:sldId id="284" r:id="rId13"/>
    <p:sldId id="285" r:id="rId14"/>
    <p:sldId id="286" r:id="rId15"/>
    <p:sldId id="288" r:id="rId16"/>
    <p:sldId id="287" r:id="rId17"/>
    <p:sldId id="291" r:id="rId18"/>
    <p:sldId id="292" r:id="rId19"/>
    <p:sldId id="275" r:id="rId20"/>
    <p:sldId id="276" r:id="rId21"/>
    <p:sldId id="262" r:id="rId22"/>
    <p:sldId id="279" r:id="rId23"/>
    <p:sldId id="290" r:id="rId24"/>
    <p:sldId id="299" r:id="rId25"/>
    <p:sldId id="296" r:id="rId26"/>
    <p:sldId id="301" r:id="rId27"/>
    <p:sldId id="297" r:id="rId28"/>
    <p:sldId id="269" r:id="rId29"/>
    <p:sldId id="274" r:id="rId30"/>
    <p:sldId id="273" r:id="rId31"/>
    <p:sldId id="278" r:id="rId32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884D8-ECA9-448D-BE0E-D38D2BC42802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36CE9-C5B0-49E1-B3BE-2A3BB22A45E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1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7526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Unfair Digital Marketplaces and Barriers to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eCommerce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7747" y="3505200"/>
            <a:ext cx="40109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Marcel Mizzi</a:t>
            </a:r>
          </a:p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Vice President GRTU (Malta Chamber of SMEs)</a:t>
            </a:r>
          </a:p>
          <a:p>
            <a:pPr algn="ct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March 2018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495800"/>
            <a:ext cx="2190750" cy="10191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Even today, many Maltese businesses do not want to show their product prices online !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They claim that competitors will lower their prices to match theirs.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They also claim that they simply cannot match online pricing.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With this reasoning there might as well be one seller of a particular product on eBay. This is of course untrue!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Not having competitive prices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6350"/>
            <a:ext cx="91320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"/>
            <a:ext cx="7171638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Some business claim that they cannot deliver products, even to Malta.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Today inexpensive courier services exist (Malta to Malta)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Cross border selling to other EU countries is still problematic. Freight costs vary illogically. Impossible to compete with low cost products from Malta.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China, Hong Kong have solved this issue and are winning online. More on this later.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28600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Logistics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1"/>
            <a:ext cx="9144000" cy="17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00800" y="61722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 major problem even in Malta.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Illegitimate sellers not registered with VAT or IRD openly sell products online and undercut registered businesses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This is also a problem for traditional offline sales but going digital has exasperated it.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Illegitimate sellers do not :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Pay VAT or income tax.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Pay environmental taxes.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Uphold warranty agreements.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Uphold consumer rights and offer redress mechanisms.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Unfair trading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762000"/>
            <a:ext cx="8077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Very significant in cross border trading.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Although in many countries English is spoken widely, natives still prefer to be addressed in their own language.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Adds the costs involved in hiring translators.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Makes ongoing website maintenance more expensive.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Sellers seriously marketing in another EU country may have to employ native speakers to be able to communicate with clients pre and post sale. </a:t>
            </a: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Language barriers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1"/>
            <a:ext cx="9144000" cy="17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532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772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Different VAT rates in different EU countries.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The problem of having to register for VAT in several countries and submit regular VAT returns.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The VAT MOSS (Mini One Stop Shop) was designed to solve this issue but for now still applicable only to services.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eInvoicing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directive will also help in this regard when it is eventually enacted. 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695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Regulatory barriers and market fragmentation.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3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770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838200"/>
            <a:ext cx="8077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Different consumer regulations (Especially non EU)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Different intellectual property protection regulations.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Different national transposition of the EU legislation on electronic waste disposal (WEEE) and the Packaging Directive.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695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Regulatory barriers and market fragmentation.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2004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considerably diminishes the appeal or feasibility of cross-border expansion. As a result, traders may refuse to serve new markets or may develop online business models that fragment the internal market along national lines.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3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477000" y="61722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Fear of fraud and non-payment (Many SME’s claim not to be selling online because of  perceived risk of card fraud)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High costs of payment processing.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Paypal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while very safe for the consumer is very costly for the seller. Impossible to maintain competitive prices on low profit products.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High costs of implementing local payment gateways which are also not trusted by the consumer.</a:t>
            </a: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Payment systems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532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Advantage of sharing logistics costs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Advantage of sharing payment gateways.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Unfortunately create another “</a:t>
            </a:r>
            <a:r>
              <a:rPr lang="en-US" sz="2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Middle-man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who invariably takes a cut of their profits.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Traditionally businesses do not like to be grouped together.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They prefer to market their products or services separately for fear of encouraging sales from their competition.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In Malta, many have tried and failed.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393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Online malls. A solution 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532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914400"/>
            <a:ext cx="8305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They do not abide by EU regulations.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They are increasingly selling copied designs of items which may or may not have an international patent.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Delivery charges are very cheap due to Government subsidies and automation (Hong Kong Post).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Companies perfect their product design, get it to be manufactured in China and then discover that the manufacturer is competing with them directly on platforms such as eBay and Amazon.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760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What about sellers outside the EU such as China ?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7526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Barriers to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eCommerce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Seller’s perspective.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1"/>
            <a:ext cx="9144000" cy="17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914400"/>
            <a:ext cx="83058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While Chinese sellers have penetrated the European Market very successfully, the inverse has not happened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Amazon has just 0.8% of e-commerce market share in China.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eBay failed and withdrew.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PayPal accounts for just 0.0001% of China’s e-commerce transactions.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Twitter and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Snapchat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are all banned in China.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China protects its business interests aggressively.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8600"/>
            <a:ext cx="760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What about sellers outside the EU such as China ?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237893" cy="507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381000"/>
            <a:ext cx="760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What about sellers outside the EU such as China ?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990600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Sellers outside the EU do not abide by 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Warranty regulations.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European dispute resolution instruments.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Data protection (GDPR)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Social media companies such as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Facebook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do not abide by EU regulations and they have significant impact 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eCommerce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It is very difficult to seek redress on social media platforms such as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Facebook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81000"/>
            <a:ext cx="760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What about sellers outside the EU such as China ?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90600"/>
            <a:ext cx="8077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Numerous success stories.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Businesses inherently do not boast of their success because they fear increased competition.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Very limited cross border selling in Malta although over 100 companies are using Amazon.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Niche markets are the most successful.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Many times although the sale is not completed online, the decision is made online. (as evidenced by MCA research)</a:t>
            </a:r>
          </a:p>
          <a:p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81000"/>
            <a:ext cx="627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Are Maltese business successful online 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532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659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Pre-purchase habits in Malta (Source: MCA)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5943600" cy="38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838200"/>
            <a:ext cx="80772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We represent online business in numerous EU forums. We are active in influencing EU policy.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We represent online businesses locally and regularly work with Government.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We participate in the design of schemes aimed at encouraging local business to sell online.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We hold regular information sessions for businesses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We have published a book and an online multi-platform app to educate and encourage SMEs to go online.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7293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What is GRTU doing to encourage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eCommerce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5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7526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Making the digital market fairer - Consumer’s perspective.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1"/>
            <a:ext cx="9144000" cy="17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Educate consumers to: 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Use (and write) peer reviews to check the reputation of sellers and products.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Encourage users to select the safer payment options.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Encourage users to look for methods of redress BEFORE they make a purchase.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Teach consumers how to spot scams (Applies to businesses too).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28600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Making the digital market fairer – The consumer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83058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Educate consumers to :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Read terms and conditions carefully especially when buying from outside the EU.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Spot and report Geo Blocking.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Spot “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Predatory Pricing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Know what to do when they encounter cyber crime.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Know what to do when they notice misleading advertising.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Be aware of dispute resolution instruments. 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28600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Making the digital market fairer – The consumer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838200"/>
            <a:ext cx="8077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Lack of knowledge is the biggest hurdle,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Many business owners do not buy goods or services online themselves and therefore think that it is not important.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In some sectors employees lack knowledge as well.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Although maintaining an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eCommerce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platform is not very technical it does require some training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Many business owners are ignorant of schemes by Government and social partners that are designed to assist them.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28600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Lack of knowledge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3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8305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Educate consumers to :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Retain all the details of a transaction.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Be aware that when buying from auction sites the site owner is not responsible.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Make sure that the seller has provided enough information about their business such as Address, contact email etc.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Read the terms to ensure that their personal data is secure.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28600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Making the digital market fairer – The consumer</a:t>
            </a:r>
            <a:endParaRPr lang="en-GB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629400" y="63246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Thank you</a:t>
            </a: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marcel.mizzi@grtu.eu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0386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305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Lack of knowledge also plays a part in how online vendors display their products.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Many do not understand that on the Internet, products should be marketed by using the medium in creative ways.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Digital marketing is far superior to traditional marketing.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Many display products lacking in detail and do not make use of the tools available to enhance the online shopping experience.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Vendors who have grasped this idea are therefore at a considerable advantage.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5942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Lack of knowledge – Using the medium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3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7620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Online sellers need to be aware that simply creating an online store is not enough.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Online businesses need to create a holistic digital identity by 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Monitoring website use and targeting marketing appropriately.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Creating their business profile on Social Media.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Marketing (Pay per click/view) on Social Media.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Encouraging peer reviews (rather than the opposite)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Allocate human resources to answer online customer queries and handle customer complaints.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Maintain a consistent brand Identity to encourage brand loyalty.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Lack of knowledge – Holistic Digital Identity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3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As discussed, being aware is very important.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Online (and offline) sellers should be members of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organisations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such as GRTU to be kept informed.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It is a pity to see many SMEs unaware of many Government initiatives designed to encourage them to sell online.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Organisations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like GRTU need feedback from online sellers which we then use to maintain our policies.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Lack of knowledge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3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With over 90% of businesses in the EU being micros, lack of human resources can be a major issue.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In micro businesses two or three employees do everything. Many times maintaining an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eCommerce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site is not a priority.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Today with the current “</a:t>
            </a:r>
            <a:r>
              <a:rPr lang="en-US" sz="2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Full employment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scenario this has become much more pronounced.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GRTU together with MCA have been active on this issue by creating tools such as Blink – Online directory of service providers.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28600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Lack of resources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0786"/>
            <a:ext cx="9144000" cy="17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762000"/>
            <a:ext cx="8077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Unfortunately many retailers are happy investing thousands in brick and mortar shops but not on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eCommerce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Many are unaware of schemes such as “e-Commerce Grant Scheme - Business Enhance ERDF”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Banks are reluctant to finance startup web projects in spite of instruments such as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Jeremie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and Jamie schemes.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Lack of funds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084031"/>
            <a:ext cx="9144000" cy="17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38200"/>
            <a:ext cx="80772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Many SMEs claim that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eCommerce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is not relevant for their business.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often an excuse and it is their lack of knowledge that drives them to claim this.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Some businesses really cannot sell their products or services online but they can still use the Digital Marketing which is far superior to traditional marketing.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Again, knowledge is key.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Relevance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032"/>
            <a:ext cx="9144000" cy="17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233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en-GB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BetterDigitalWorld</a:t>
            </a:r>
            <a:endParaRPr lang="en-GB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ata\Google Drive Folder\projects\GRTU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52400"/>
            <a:ext cx="1276350" cy="5937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5320</TotalTime>
  <Words>1868</Words>
  <Application>Microsoft Office PowerPoint</Application>
  <PresentationFormat>On-screen Show (4:3)</PresentationFormat>
  <Paragraphs>185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</dc:creator>
  <cp:lastModifiedBy>Conrad</cp:lastModifiedBy>
  <cp:revision>205</cp:revision>
  <dcterms:created xsi:type="dcterms:W3CDTF">2018-03-11T18:15:11Z</dcterms:created>
  <dcterms:modified xsi:type="dcterms:W3CDTF">2018-04-12T14:07:24Z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82986A0B-A46E-4227-A44F-0686FF0EB3A7</vt:lpwstr>
  </property>
  <property fmtid="{D5CDD505-2E9C-101B-9397-08002B2CF9AE}" pid="3" name="ArticulatePath">
    <vt:lpwstr>Presentation1</vt:lpwstr>
  </property>
</Properties>
</file>