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6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PlaceHolder 1"/>
          <p:cNvSpPr>
            <a:spLocks noGrp="1"/>
          </p:cNvSpPr>
          <p:nvPr>
            <p:ph type="body"/>
          </p:nvPr>
        </p:nvSpPr>
        <p:spPr>
          <a:xfrm>
            <a:off x="756000" y="5078520"/>
            <a:ext cx="6047640" cy="4811040"/>
          </a:xfrm>
          <a:prstGeom prst="rect">
            <a:avLst/>
          </a:prstGeom>
        </p:spPr>
        <p:txBody>
          <a:bodyPr lIns="0" tIns="0" rIns="0" bIns="0"/>
          <a:lstStyle/>
          <a:p>
            <a:r>
              <a:rPr lang="en-GB" sz="2000" spc="-1">
                <a:latin typeface="Arial"/>
              </a:rPr>
              <a:t>Click to edit the notes' format</a:t>
            </a:r>
            <a:endParaRPr/>
          </a:p>
        </p:txBody>
      </p:sp>
      <p:sp>
        <p:nvSpPr>
          <p:cNvPr id="95" name="PlaceHolder 2"/>
          <p:cNvSpPr>
            <a:spLocks noGrp="1"/>
          </p:cNvSpPr>
          <p:nvPr>
            <p:ph type="hdr"/>
          </p:nvPr>
        </p:nvSpPr>
        <p:spPr>
          <a:xfrm>
            <a:off x="0" y="0"/>
            <a:ext cx="3280680" cy="534240"/>
          </a:xfrm>
          <a:prstGeom prst="rect">
            <a:avLst/>
          </a:prstGeom>
        </p:spPr>
        <p:txBody>
          <a:bodyPr lIns="0" tIns="0" rIns="0" bIns="0"/>
          <a:lstStyle/>
          <a:p>
            <a:r>
              <a:rPr lang="en-GB" sz="1400" spc="-1">
                <a:latin typeface="Times New Roman"/>
              </a:rPr>
              <a:t>&lt;header&gt;</a:t>
            </a:r>
            <a:endParaRPr/>
          </a:p>
        </p:txBody>
      </p:sp>
      <p:sp>
        <p:nvSpPr>
          <p:cNvPr id="96" name="PlaceHolder 3"/>
          <p:cNvSpPr>
            <a:spLocks noGrp="1"/>
          </p:cNvSpPr>
          <p:nvPr>
            <p:ph type="dt"/>
          </p:nvPr>
        </p:nvSpPr>
        <p:spPr>
          <a:xfrm>
            <a:off x="4278960" y="0"/>
            <a:ext cx="3280680" cy="534240"/>
          </a:xfrm>
          <a:prstGeom prst="rect">
            <a:avLst/>
          </a:prstGeom>
        </p:spPr>
        <p:txBody>
          <a:bodyPr lIns="0" tIns="0" rIns="0" bIns="0"/>
          <a:lstStyle/>
          <a:p>
            <a:pPr algn="r"/>
            <a:r>
              <a:rPr lang="en-GB" sz="1400" spc="-1">
                <a:latin typeface="Times New Roman"/>
              </a:rPr>
              <a:t>&lt;date/time&gt;</a:t>
            </a:r>
            <a:endParaRPr/>
          </a:p>
        </p:txBody>
      </p:sp>
      <p:sp>
        <p:nvSpPr>
          <p:cNvPr id="97" name="PlaceHolder 4"/>
          <p:cNvSpPr>
            <a:spLocks noGrp="1"/>
          </p:cNvSpPr>
          <p:nvPr>
            <p:ph type="ftr"/>
          </p:nvPr>
        </p:nvSpPr>
        <p:spPr>
          <a:xfrm>
            <a:off x="0" y="10157400"/>
            <a:ext cx="3280680" cy="534240"/>
          </a:xfrm>
          <a:prstGeom prst="rect">
            <a:avLst/>
          </a:prstGeom>
        </p:spPr>
        <p:txBody>
          <a:bodyPr lIns="0" tIns="0" rIns="0" bIns="0" anchor="b"/>
          <a:lstStyle/>
          <a:p>
            <a:r>
              <a:rPr lang="en-GB" sz="1400" spc="-1">
                <a:latin typeface="Times New Roman"/>
              </a:rPr>
              <a:t>&lt;footer&gt;</a:t>
            </a:r>
            <a:endParaRPr/>
          </a:p>
        </p:txBody>
      </p:sp>
      <p:sp>
        <p:nvSpPr>
          <p:cNvPr id="98" name="PlaceHolder 5"/>
          <p:cNvSpPr>
            <a:spLocks noGrp="1"/>
          </p:cNvSpPr>
          <p:nvPr>
            <p:ph type="sldNum"/>
          </p:nvPr>
        </p:nvSpPr>
        <p:spPr>
          <a:xfrm>
            <a:off x="4278960" y="10157400"/>
            <a:ext cx="3280680" cy="534240"/>
          </a:xfrm>
          <a:prstGeom prst="rect">
            <a:avLst/>
          </a:prstGeom>
        </p:spPr>
        <p:txBody>
          <a:bodyPr lIns="0" tIns="0" rIns="0" bIns="0" anchor="b"/>
          <a:lstStyle/>
          <a:p>
            <a:pPr algn="r"/>
            <a:fld id="{09DC06AB-AD8F-4476-8F18-6402AE2A8F13}" type="slidenum">
              <a:rPr lang="en-GB" sz="1400" spc="-1">
                <a:latin typeface="Times New Roman"/>
              </a:rPr>
              <a:t>‹#›</a:t>
            </a:fld>
            <a:endParaRPr/>
          </a:p>
        </p:txBody>
      </p:sp>
    </p:spTree>
    <p:extLst>
      <p:ext uri="{BB962C8B-B14F-4D97-AF65-F5344CB8AC3E}">
        <p14:creationId xmlns:p14="http://schemas.microsoft.com/office/powerpoint/2010/main" val="163089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PlaceHolder 1"/>
          <p:cNvSpPr>
            <a:spLocks noGrp="1"/>
          </p:cNvSpPr>
          <p:nvPr>
            <p:ph type="body"/>
          </p:nvPr>
        </p:nvSpPr>
        <p:spPr>
          <a:xfrm>
            <a:off x="673200" y="4686480"/>
            <a:ext cx="5389200" cy="4439880"/>
          </a:xfrm>
          <a:prstGeom prst="rect">
            <a:avLst/>
          </a:prstGeom>
        </p:spPr>
        <p:txBody>
          <a:bodyPr/>
          <a:lstStyle/>
          <a:p>
            <a:endParaRPr/>
          </a:p>
        </p:txBody>
      </p:sp>
      <p:sp>
        <p:nvSpPr>
          <p:cNvPr id="240" name="TextShape 2"/>
          <p:cNvSpPr txBox="1"/>
          <p:nvPr/>
        </p:nvSpPr>
        <p:spPr>
          <a:xfrm>
            <a:off x="3814920" y="9371160"/>
            <a:ext cx="2918880" cy="493200"/>
          </a:xfrm>
          <a:prstGeom prst="rect">
            <a:avLst/>
          </a:prstGeom>
          <a:noFill/>
          <a:ln>
            <a:noFill/>
          </a:ln>
        </p:spPr>
        <p:txBody>
          <a:bodyPr anchor="b"/>
          <a:lstStyle/>
          <a:p>
            <a:pPr algn="r">
              <a:lnSpc>
                <a:spcPct val="100000"/>
              </a:lnSpc>
            </a:pPr>
            <a:fld id="{92E726AA-918E-447D-867D-2CCF49E0443C}" type="slidenum">
              <a:rPr lang="en-GB" sz="1200" strike="noStrike" spc="-1">
                <a:solidFill>
                  <a:srgbClr val="000000"/>
                </a:solidFill>
                <a:uFill>
                  <a:solidFill>
                    <a:srgbClr val="FFFFFF"/>
                  </a:solidFill>
                </a:uFill>
                <a:latin typeface="+mn-lt"/>
                <a:ea typeface="+mn-ea"/>
              </a:rPr>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p:cNvSpPr>
          <p:nvPr>
            <p:ph type="body"/>
          </p:nvPr>
        </p:nvSpPr>
        <p:spPr>
          <a:xfrm>
            <a:off x="673200" y="4686480"/>
            <a:ext cx="5389200" cy="4439880"/>
          </a:xfrm>
          <a:prstGeom prst="rect">
            <a:avLst/>
          </a:prstGeom>
        </p:spPr>
        <p:txBody>
          <a:bodyPr/>
          <a:lstStyle/>
          <a:p>
            <a:endParaRPr/>
          </a:p>
        </p:txBody>
      </p:sp>
      <p:sp>
        <p:nvSpPr>
          <p:cNvPr id="242" name="TextShape 2"/>
          <p:cNvSpPr txBox="1"/>
          <p:nvPr/>
        </p:nvSpPr>
        <p:spPr>
          <a:xfrm>
            <a:off x="3814920" y="9371160"/>
            <a:ext cx="2918880" cy="493200"/>
          </a:xfrm>
          <a:prstGeom prst="rect">
            <a:avLst/>
          </a:prstGeom>
          <a:noFill/>
          <a:ln>
            <a:noFill/>
          </a:ln>
        </p:spPr>
        <p:txBody>
          <a:bodyPr anchor="b"/>
          <a:lstStyle/>
          <a:p>
            <a:pPr algn="r">
              <a:lnSpc>
                <a:spcPct val="100000"/>
              </a:lnSpc>
            </a:pPr>
            <a:fld id="{66CA5697-AF7C-4205-8495-52362A4A40EC}" type="slidenum">
              <a:rPr lang="en-GB" sz="1200" strike="noStrike" spc="-1">
                <a:solidFill>
                  <a:srgbClr val="000000"/>
                </a:solidFill>
                <a:uFill>
                  <a:solidFill>
                    <a:srgbClr val="FFFFFF"/>
                  </a:solidFill>
                </a:uFill>
                <a:latin typeface="+mn-lt"/>
                <a:ea typeface="+mn-ea"/>
              </a:rPr>
              <a:t>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p:cNvSpPr>
          <p:nvPr>
            <p:ph type="body"/>
          </p:nvPr>
        </p:nvSpPr>
        <p:spPr>
          <a:xfrm>
            <a:off x="673200" y="4686480"/>
            <a:ext cx="5389200" cy="4439880"/>
          </a:xfrm>
          <a:prstGeom prst="rect">
            <a:avLst/>
          </a:prstGeom>
        </p:spPr>
        <p:txBody>
          <a:bodyPr/>
          <a:lstStyle/>
          <a:p>
            <a:endParaRPr/>
          </a:p>
        </p:txBody>
      </p:sp>
      <p:sp>
        <p:nvSpPr>
          <p:cNvPr id="244" name="TextShape 2"/>
          <p:cNvSpPr txBox="1"/>
          <p:nvPr/>
        </p:nvSpPr>
        <p:spPr>
          <a:xfrm>
            <a:off x="3814920" y="9371160"/>
            <a:ext cx="2918880" cy="493200"/>
          </a:xfrm>
          <a:prstGeom prst="rect">
            <a:avLst/>
          </a:prstGeom>
          <a:noFill/>
          <a:ln>
            <a:noFill/>
          </a:ln>
        </p:spPr>
        <p:txBody>
          <a:bodyPr anchor="b"/>
          <a:lstStyle/>
          <a:p>
            <a:pPr algn="r">
              <a:lnSpc>
                <a:spcPct val="100000"/>
              </a:lnSpc>
            </a:pPr>
            <a:fld id="{ED573AE7-D153-4235-9848-EC350EBAB5A0}" type="slidenum">
              <a:rPr lang="en-GB" sz="1200" strike="noStrike" spc="-1">
                <a:solidFill>
                  <a:srgbClr val="000000"/>
                </a:solidFill>
                <a:uFill>
                  <a:solidFill>
                    <a:srgbClr val="FFFFFF"/>
                  </a:solidFill>
                </a:uFill>
                <a:latin typeface="+mn-lt"/>
                <a:ea typeface="+mn-ea"/>
              </a:rPr>
              <a:t>11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p:cNvSpPr>
          <p:nvPr>
            <p:ph type="body"/>
          </p:nvPr>
        </p:nvSpPr>
        <p:spPr>
          <a:xfrm>
            <a:off x="673200" y="4686480"/>
            <a:ext cx="5389200" cy="4439880"/>
          </a:xfrm>
          <a:prstGeom prst="rect">
            <a:avLst/>
          </a:prstGeom>
        </p:spPr>
        <p:txBody>
          <a:bodyPr/>
          <a:lstStyle/>
          <a:p>
            <a:endParaRPr/>
          </a:p>
        </p:txBody>
      </p:sp>
      <p:sp>
        <p:nvSpPr>
          <p:cNvPr id="246" name="TextShape 2"/>
          <p:cNvSpPr txBox="1"/>
          <p:nvPr/>
        </p:nvSpPr>
        <p:spPr>
          <a:xfrm>
            <a:off x="3814920" y="9371160"/>
            <a:ext cx="2918880" cy="493200"/>
          </a:xfrm>
          <a:prstGeom prst="rect">
            <a:avLst/>
          </a:prstGeom>
          <a:noFill/>
          <a:ln>
            <a:noFill/>
          </a:ln>
        </p:spPr>
        <p:txBody>
          <a:bodyPr anchor="b"/>
          <a:lstStyle/>
          <a:p>
            <a:pPr algn="r">
              <a:lnSpc>
                <a:spcPct val="100000"/>
              </a:lnSpc>
            </a:pPr>
            <a:fld id="{D739ADF4-9145-4FA9-9F5C-9A38AE6AC5A8}" type="slidenum">
              <a:rPr lang="en-GB" sz="1200" strike="noStrike" spc="-1">
                <a:solidFill>
                  <a:srgbClr val="000000"/>
                </a:solidFill>
                <a:uFill>
                  <a:solidFill>
                    <a:srgbClr val="FFFFFF"/>
                  </a:solidFill>
                </a:uFill>
                <a:latin typeface="+mn-lt"/>
                <a:ea typeface="+mn-ea"/>
              </a:rPr>
              <a:t>25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p:cNvSpPr>
          <p:nvPr>
            <p:ph type="body"/>
          </p:nvPr>
        </p:nvSpPr>
        <p:spPr>
          <a:xfrm>
            <a:off x="673200" y="4686480"/>
            <a:ext cx="5389200" cy="4439880"/>
          </a:xfrm>
          <a:prstGeom prst="rect">
            <a:avLst/>
          </a:prstGeom>
        </p:spPr>
        <p:txBody>
          <a:bodyPr/>
          <a:lstStyle/>
          <a:p>
            <a:endParaRPr/>
          </a:p>
        </p:txBody>
      </p:sp>
      <p:sp>
        <p:nvSpPr>
          <p:cNvPr id="248" name="TextShape 2"/>
          <p:cNvSpPr txBox="1"/>
          <p:nvPr/>
        </p:nvSpPr>
        <p:spPr>
          <a:xfrm>
            <a:off x="3814920" y="9371160"/>
            <a:ext cx="2918880" cy="493200"/>
          </a:xfrm>
          <a:prstGeom prst="rect">
            <a:avLst/>
          </a:prstGeom>
          <a:noFill/>
          <a:ln>
            <a:noFill/>
          </a:ln>
        </p:spPr>
        <p:txBody>
          <a:bodyPr anchor="b"/>
          <a:lstStyle/>
          <a:p>
            <a:pPr algn="r">
              <a:lnSpc>
                <a:spcPct val="100000"/>
              </a:lnSpc>
            </a:pPr>
            <a:fld id="{8557125B-3304-4F08-BDA4-A154F8A1D0DD}" type="slidenum">
              <a:rPr lang="en-GB" sz="1200" strike="noStrike" spc="-1">
                <a:solidFill>
                  <a:srgbClr val="000000"/>
                </a:solidFill>
                <a:uFill>
                  <a:solidFill>
                    <a:srgbClr val="FFFFFF"/>
                  </a:solidFill>
                </a:uFill>
                <a:latin typeface="+mn-lt"/>
                <a:ea typeface="+mn-ea"/>
              </a:rPr>
              <a:t>27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38" name="PlaceHolder 2"/>
          <p:cNvSpPr>
            <a:spLocks noGrp="1"/>
          </p:cNvSpPr>
          <p:nvPr>
            <p:ph type="body"/>
          </p:nvPr>
        </p:nvSpPr>
        <p:spPr>
          <a:xfrm>
            <a:off x="457200" y="2061000"/>
            <a:ext cx="8229240" cy="1882080"/>
          </a:xfrm>
          <a:prstGeom prst="rect">
            <a:avLst/>
          </a:prstGeom>
        </p:spPr>
        <p:txBody>
          <a:bodyPr lIns="0" tIns="0" rIns="0" bIns="0"/>
          <a:lstStyle/>
          <a:p>
            <a:endParaRPr/>
          </a:p>
        </p:txBody>
      </p:sp>
      <p:sp>
        <p:nvSpPr>
          <p:cNvPr id="39" name="PlaceHolder 3"/>
          <p:cNvSpPr>
            <a:spLocks noGrp="1"/>
          </p:cNvSpPr>
          <p:nvPr>
            <p:ph type="body"/>
          </p:nvPr>
        </p:nvSpPr>
        <p:spPr>
          <a:xfrm>
            <a:off x="457200" y="4122360"/>
            <a:ext cx="8229240" cy="188208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41" name="PlaceHolder 2"/>
          <p:cNvSpPr>
            <a:spLocks noGrp="1"/>
          </p:cNvSpPr>
          <p:nvPr>
            <p:ph type="body"/>
          </p:nvPr>
        </p:nvSpPr>
        <p:spPr>
          <a:xfrm>
            <a:off x="457200" y="2061000"/>
            <a:ext cx="4015800" cy="1882080"/>
          </a:xfrm>
          <a:prstGeom prst="rect">
            <a:avLst/>
          </a:prstGeom>
        </p:spPr>
        <p:txBody>
          <a:bodyPr lIns="0" tIns="0" rIns="0" bIns="0"/>
          <a:lstStyle/>
          <a:p>
            <a:endParaRPr/>
          </a:p>
        </p:txBody>
      </p:sp>
      <p:sp>
        <p:nvSpPr>
          <p:cNvPr id="42" name="PlaceHolder 3"/>
          <p:cNvSpPr>
            <a:spLocks noGrp="1"/>
          </p:cNvSpPr>
          <p:nvPr>
            <p:ph type="body"/>
          </p:nvPr>
        </p:nvSpPr>
        <p:spPr>
          <a:xfrm>
            <a:off x="4674240" y="2061000"/>
            <a:ext cx="4015800" cy="1882080"/>
          </a:xfrm>
          <a:prstGeom prst="rect">
            <a:avLst/>
          </a:prstGeom>
        </p:spPr>
        <p:txBody>
          <a:bodyPr lIns="0" tIns="0" rIns="0" bIns="0"/>
          <a:lstStyle/>
          <a:p>
            <a:endParaRPr/>
          </a:p>
        </p:txBody>
      </p:sp>
      <p:sp>
        <p:nvSpPr>
          <p:cNvPr id="43" name="PlaceHolder 4"/>
          <p:cNvSpPr>
            <a:spLocks noGrp="1"/>
          </p:cNvSpPr>
          <p:nvPr>
            <p:ph type="body"/>
          </p:nvPr>
        </p:nvSpPr>
        <p:spPr>
          <a:xfrm>
            <a:off x="4674240" y="4122360"/>
            <a:ext cx="4015800" cy="1882080"/>
          </a:xfrm>
          <a:prstGeom prst="rect">
            <a:avLst/>
          </a:prstGeom>
        </p:spPr>
        <p:txBody>
          <a:bodyPr lIns="0" tIns="0" rIns="0" bIns="0"/>
          <a:lstStyle/>
          <a:p>
            <a:endParaRPr/>
          </a:p>
        </p:txBody>
      </p:sp>
      <p:sp>
        <p:nvSpPr>
          <p:cNvPr id="44" name="PlaceHolder 5"/>
          <p:cNvSpPr>
            <a:spLocks noGrp="1"/>
          </p:cNvSpPr>
          <p:nvPr>
            <p:ph type="body"/>
          </p:nvPr>
        </p:nvSpPr>
        <p:spPr>
          <a:xfrm>
            <a:off x="457200" y="4122360"/>
            <a:ext cx="4015800" cy="188208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46" name="PlaceHolder 2"/>
          <p:cNvSpPr>
            <a:spLocks noGrp="1"/>
          </p:cNvSpPr>
          <p:nvPr>
            <p:ph type="body"/>
          </p:nvPr>
        </p:nvSpPr>
        <p:spPr>
          <a:xfrm>
            <a:off x="457200" y="2061000"/>
            <a:ext cx="8229240" cy="3945960"/>
          </a:xfrm>
          <a:prstGeom prst="rect">
            <a:avLst/>
          </a:prstGeom>
        </p:spPr>
        <p:txBody>
          <a:bodyPr lIns="0" tIns="0" rIns="0" bIns="0"/>
          <a:lstStyle/>
          <a:p>
            <a:endParaRPr/>
          </a:p>
        </p:txBody>
      </p:sp>
      <p:sp>
        <p:nvSpPr>
          <p:cNvPr id="47" name="PlaceHolder 3"/>
          <p:cNvSpPr>
            <a:spLocks noGrp="1"/>
          </p:cNvSpPr>
          <p:nvPr>
            <p:ph type="body"/>
          </p:nvPr>
        </p:nvSpPr>
        <p:spPr>
          <a:xfrm>
            <a:off x="457200" y="2061000"/>
            <a:ext cx="8229240" cy="3945960"/>
          </a:xfrm>
          <a:prstGeom prst="rect">
            <a:avLst/>
          </a:prstGeom>
        </p:spPr>
        <p:txBody>
          <a:bodyPr lIns="0" tIns="0" rIns="0" bIns="0"/>
          <a:lstStyle/>
          <a:p>
            <a:endParaRPr/>
          </a:p>
        </p:txBody>
      </p:sp>
      <p:pic>
        <p:nvPicPr>
          <p:cNvPr id="48" name="Picture 47"/>
          <p:cNvPicPr/>
          <p:nvPr/>
        </p:nvPicPr>
        <p:blipFill>
          <a:blip r:embed="rId2"/>
          <a:stretch/>
        </p:blipFill>
        <p:spPr>
          <a:xfrm>
            <a:off x="2098800" y="2060640"/>
            <a:ext cx="4945320" cy="3945960"/>
          </a:xfrm>
          <a:prstGeom prst="rect">
            <a:avLst/>
          </a:prstGeom>
          <a:ln>
            <a:noFill/>
          </a:ln>
        </p:spPr>
      </p:pic>
      <p:pic>
        <p:nvPicPr>
          <p:cNvPr id="49" name="Picture 48"/>
          <p:cNvPicPr/>
          <p:nvPr/>
        </p:nvPicPr>
        <p:blipFill>
          <a:blip r:embed="rId2"/>
          <a:stretch/>
        </p:blipFill>
        <p:spPr>
          <a:xfrm>
            <a:off x="2098800" y="2060640"/>
            <a:ext cx="4945320" cy="39459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61" name="PlaceHolder 2"/>
          <p:cNvSpPr>
            <a:spLocks noGrp="1"/>
          </p:cNvSpPr>
          <p:nvPr>
            <p:ph type="subTitle"/>
          </p:nvPr>
        </p:nvSpPr>
        <p:spPr>
          <a:xfrm>
            <a:off x="457200" y="2061000"/>
            <a:ext cx="8229240" cy="394596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63" name="PlaceHolder 2"/>
          <p:cNvSpPr>
            <a:spLocks noGrp="1"/>
          </p:cNvSpPr>
          <p:nvPr>
            <p:ph type="body"/>
          </p:nvPr>
        </p:nvSpPr>
        <p:spPr>
          <a:xfrm>
            <a:off x="457200" y="2061000"/>
            <a:ext cx="8229240" cy="394596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65" name="PlaceHolder 2"/>
          <p:cNvSpPr>
            <a:spLocks noGrp="1"/>
          </p:cNvSpPr>
          <p:nvPr>
            <p:ph type="body"/>
          </p:nvPr>
        </p:nvSpPr>
        <p:spPr>
          <a:xfrm>
            <a:off x="457200" y="2061000"/>
            <a:ext cx="4015800" cy="3945960"/>
          </a:xfrm>
          <a:prstGeom prst="rect">
            <a:avLst/>
          </a:prstGeom>
        </p:spPr>
        <p:txBody>
          <a:bodyPr lIns="0" tIns="0" rIns="0" bIns="0"/>
          <a:lstStyle/>
          <a:p>
            <a:endParaRPr/>
          </a:p>
        </p:txBody>
      </p:sp>
      <p:sp>
        <p:nvSpPr>
          <p:cNvPr id="66" name="PlaceHolder 3"/>
          <p:cNvSpPr>
            <a:spLocks noGrp="1"/>
          </p:cNvSpPr>
          <p:nvPr>
            <p:ph type="body"/>
          </p:nvPr>
        </p:nvSpPr>
        <p:spPr>
          <a:xfrm>
            <a:off x="4674240" y="2061000"/>
            <a:ext cx="4015800" cy="394596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7"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1946880" y="274680"/>
            <a:ext cx="6739560" cy="529776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70" name="PlaceHolder 2"/>
          <p:cNvSpPr>
            <a:spLocks noGrp="1"/>
          </p:cNvSpPr>
          <p:nvPr>
            <p:ph type="body"/>
          </p:nvPr>
        </p:nvSpPr>
        <p:spPr>
          <a:xfrm>
            <a:off x="457200" y="2061000"/>
            <a:ext cx="4015800" cy="1882080"/>
          </a:xfrm>
          <a:prstGeom prst="rect">
            <a:avLst/>
          </a:prstGeom>
        </p:spPr>
        <p:txBody>
          <a:bodyPr lIns="0" tIns="0" rIns="0" bIns="0"/>
          <a:lstStyle/>
          <a:p>
            <a:endParaRPr/>
          </a:p>
        </p:txBody>
      </p:sp>
      <p:sp>
        <p:nvSpPr>
          <p:cNvPr id="71" name="PlaceHolder 3"/>
          <p:cNvSpPr>
            <a:spLocks noGrp="1"/>
          </p:cNvSpPr>
          <p:nvPr>
            <p:ph type="body"/>
          </p:nvPr>
        </p:nvSpPr>
        <p:spPr>
          <a:xfrm>
            <a:off x="457200" y="4122360"/>
            <a:ext cx="4015800" cy="1882080"/>
          </a:xfrm>
          <a:prstGeom prst="rect">
            <a:avLst/>
          </a:prstGeom>
        </p:spPr>
        <p:txBody>
          <a:bodyPr lIns="0" tIns="0" rIns="0" bIns="0"/>
          <a:lstStyle/>
          <a:p>
            <a:endParaRPr/>
          </a:p>
        </p:txBody>
      </p:sp>
      <p:sp>
        <p:nvSpPr>
          <p:cNvPr id="72" name="PlaceHolder 4"/>
          <p:cNvSpPr>
            <a:spLocks noGrp="1"/>
          </p:cNvSpPr>
          <p:nvPr>
            <p:ph type="body"/>
          </p:nvPr>
        </p:nvSpPr>
        <p:spPr>
          <a:xfrm>
            <a:off x="4674240" y="2061000"/>
            <a:ext cx="4015800" cy="394596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17" name="PlaceHolder 2"/>
          <p:cNvSpPr>
            <a:spLocks noGrp="1"/>
          </p:cNvSpPr>
          <p:nvPr>
            <p:ph type="subTitle"/>
          </p:nvPr>
        </p:nvSpPr>
        <p:spPr>
          <a:xfrm>
            <a:off x="457200" y="2061000"/>
            <a:ext cx="8229240" cy="394596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74" name="PlaceHolder 2"/>
          <p:cNvSpPr>
            <a:spLocks noGrp="1"/>
          </p:cNvSpPr>
          <p:nvPr>
            <p:ph type="body"/>
          </p:nvPr>
        </p:nvSpPr>
        <p:spPr>
          <a:xfrm>
            <a:off x="457200" y="2061000"/>
            <a:ext cx="4015800" cy="3945960"/>
          </a:xfrm>
          <a:prstGeom prst="rect">
            <a:avLst/>
          </a:prstGeom>
        </p:spPr>
        <p:txBody>
          <a:bodyPr lIns="0" tIns="0" rIns="0" bIns="0"/>
          <a:lstStyle/>
          <a:p>
            <a:endParaRPr/>
          </a:p>
        </p:txBody>
      </p:sp>
      <p:sp>
        <p:nvSpPr>
          <p:cNvPr id="75" name="PlaceHolder 3"/>
          <p:cNvSpPr>
            <a:spLocks noGrp="1"/>
          </p:cNvSpPr>
          <p:nvPr>
            <p:ph type="body"/>
          </p:nvPr>
        </p:nvSpPr>
        <p:spPr>
          <a:xfrm>
            <a:off x="4674240" y="2061000"/>
            <a:ext cx="4015800" cy="1882080"/>
          </a:xfrm>
          <a:prstGeom prst="rect">
            <a:avLst/>
          </a:prstGeom>
        </p:spPr>
        <p:txBody>
          <a:bodyPr lIns="0" tIns="0" rIns="0" bIns="0"/>
          <a:lstStyle/>
          <a:p>
            <a:endParaRPr/>
          </a:p>
        </p:txBody>
      </p:sp>
      <p:sp>
        <p:nvSpPr>
          <p:cNvPr id="76" name="PlaceHolder 4"/>
          <p:cNvSpPr>
            <a:spLocks noGrp="1"/>
          </p:cNvSpPr>
          <p:nvPr>
            <p:ph type="body"/>
          </p:nvPr>
        </p:nvSpPr>
        <p:spPr>
          <a:xfrm>
            <a:off x="4674240" y="4122360"/>
            <a:ext cx="4015800" cy="188208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78" name="PlaceHolder 2"/>
          <p:cNvSpPr>
            <a:spLocks noGrp="1"/>
          </p:cNvSpPr>
          <p:nvPr>
            <p:ph type="body"/>
          </p:nvPr>
        </p:nvSpPr>
        <p:spPr>
          <a:xfrm>
            <a:off x="457200" y="2061000"/>
            <a:ext cx="4015800" cy="1882080"/>
          </a:xfrm>
          <a:prstGeom prst="rect">
            <a:avLst/>
          </a:prstGeom>
        </p:spPr>
        <p:txBody>
          <a:bodyPr lIns="0" tIns="0" rIns="0" bIns="0"/>
          <a:lstStyle/>
          <a:p>
            <a:endParaRPr/>
          </a:p>
        </p:txBody>
      </p:sp>
      <p:sp>
        <p:nvSpPr>
          <p:cNvPr id="79" name="PlaceHolder 3"/>
          <p:cNvSpPr>
            <a:spLocks noGrp="1"/>
          </p:cNvSpPr>
          <p:nvPr>
            <p:ph type="body"/>
          </p:nvPr>
        </p:nvSpPr>
        <p:spPr>
          <a:xfrm>
            <a:off x="4674240" y="2061000"/>
            <a:ext cx="4015800" cy="1882080"/>
          </a:xfrm>
          <a:prstGeom prst="rect">
            <a:avLst/>
          </a:prstGeom>
        </p:spPr>
        <p:txBody>
          <a:bodyPr lIns="0" tIns="0" rIns="0" bIns="0"/>
          <a:lstStyle/>
          <a:p>
            <a:endParaRPr/>
          </a:p>
        </p:txBody>
      </p:sp>
      <p:sp>
        <p:nvSpPr>
          <p:cNvPr id="80" name="PlaceHolder 4"/>
          <p:cNvSpPr>
            <a:spLocks noGrp="1"/>
          </p:cNvSpPr>
          <p:nvPr>
            <p:ph type="body"/>
          </p:nvPr>
        </p:nvSpPr>
        <p:spPr>
          <a:xfrm>
            <a:off x="457200" y="4122360"/>
            <a:ext cx="8229240" cy="188208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82" name="PlaceHolder 2"/>
          <p:cNvSpPr>
            <a:spLocks noGrp="1"/>
          </p:cNvSpPr>
          <p:nvPr>
            <p:ph type="body"/>
          </p:nvPr>
        </p:nvSpPr>
        <p:spPr>
          <a:xfrm>
            <a:off x="457200" y="2061000"/>
            <a:ext cx="8229240" cy="1882080"/>
          </a:xfrm>
          <a:prstGeom prst="rect">
            <a:avLst/>
          </a:prstGeom>
        </p:spPr>
        <p:txBody>
          <a:bodyPr lIns="0" tIns="0" rIns="0" bIns="0"/>
          <a:lstStyle/>
          <a:p>
            <a:endParaRPr/>
          </a:p>
        </p:txBody>
      </p:sp>
      <p:sp>
        <p:nvSpPr>
          <p:cNvPr id="83" name="PlaceHolder 3"/>
          <p:cNvSpPr>
            <a:spLocks noGrp="1"/>
          </p:cNvSpPr>
          <p:nvPr>
            <p:ph type="body"/>
          </p:nvPr>
        </p:nvSpPr>
        <p:spPr>
          <a:xfrm>
            <a:off x="457200" y="4122360"/>
            <a:ext cx="8229240" cy="188208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85" name="PlaceHolder 2"/>
          <p:cNvSpPr>
            <a:spLocks noGrp="1"/>
          </p:cNvSpPr>
          <p:nvPr>
            <p:ph type="body"/>
          </p:nvPr>
        </p:nvSpPr>
        <p:spPr>
          <a:xfrm>
            <a:off x="457200" y="2061000"/>
            <a:ext cx="4015800" cy="1882080"/>
          </a:xfrm>
          <a:prstGeom prst="rect">
            <a:avLst/>
          </a:prstGeom>
        </p:spPr>
        <p:txBody>
          <a:bodyPr lIns="0" tIns="0" rIns="0" bIns="0"/>
          <a:lstStyle/>
          <a:p>
            <a:endParaRPr/>
          </a:p>
        </p:txBody>
      </p:sp>
      <p:sp>
        <p:nvSpPr>
          <p:cNvPr id="86" name="PlaceHolder 3"/>
          <p:cNvSpPr>
            <a:spLocks noGrp="1"/>
          </p:cNvSpPr>
          <p:nvPr>
            <p:ph type="body"/>
          </p:nvPr>
        </p:nvSpPr>
        <p:spPr>
          <a:xfrm>
            <a:off x="4674240" y="2061000"/>
            <a:ext cx="4015800" cy="1882080"/>
          </a:xfrm>
          <a:prstGeom prst="rect">
            <a:avLst/>
          </a:prstGeom>
        </p:spPr>
        <p:txBody>
          <a:bodyPr lIns="0" tIns="0" rIns="0" bIns="0"/>
          <a:lstStyle/>
          <a:p>
            <a:endParaRPr/>
          </a:p>
        </p:txBody>
      </p:sp>
      <p:sp>
        <p:nvSpPr>
          <p:cNvPr id="87" name="PlaceHolder 4"/>
          <p:cNvSpPr>
            <a:spLocks noGrp="1"/>
          </p:cNvSpPr>
          <p:nvPr>
            <p:ph type="body"/>
          </p:nvPr>
        </p:nvSpPr>
        <p:spPr>
          <a:xfrm>
            <a:off x="4674240" y="4122360"/>
            <a:ext cx="4015800" cy="1882080"/>
          </a:xfrm>
          <a:prstGeom prst="rect">
            <a:avLst/>
          </a:prstGeom>
        </p:spPr>
        <p:txBody>
          <a:bodyPr lIns="0" tIns="0" rIns="0" bIns="0"/>
          <a:lstStyle/>
          <a:p>
            <a:endParaRPr/>
          </a:p>
        </p:txBody>
      </p:sp>
      <p:sp>
        <p:nvSpPr>
          <p:cNvPr id="88" name="PlaceHolder 5"/>
          <p:cNvSpPr>
            <a:spLocks noGrp="1"/>
          </p:cNvSpPr>
          <p:nvPr>
            <p:ph type="body"/>
          </p:nvPr>
        </p:nvSpPr>
        <p:spPr>
          <a:xfrm>
            <a:off x="457200" y="4122360"/>
            <a:ext cx="4015800" cy="188208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90" name="PlaceHolder 2"/>
          <p:cNvSpPr>
            <a:spLocks noGrp="1"/>
          </p:cNvSpPr>
          <p:nvPr>
            <p:ph type="body"/>
          </p:nvPr>
        </p:nvSpPr>
        <p:spPr>
          <a:xfrm>
            <a:off x="457200" y="2061000"/>
            <a:ext cx="8229240" cy="3945960"/>
          </a:xfrm>
          <a:prstGeom prst="rect">
            <a:avLst/>
          </a:prstGeom>
        </p:spPr>
        <p:txBody>
          <a:bodyPr lIns="0" tIns="0" rIns="0" bIns="0"/>
          <a:lstStyle/>
          <a:p>
            <a:endParaRPr/>
          </a:p>
        </p:txBody>
      </p:sp>
      <p:sp>
        <p:nvSpPr>
          <p:cNvPr id="91" name="PlaceHolder 3"/>
          <p:cNvSpPr>
            <a:spLocks noGrp="1"/>
          </p:cNvSpPr>
          <p:nvPr>
            <p:ph type="body"/>
          </p:nvPr>
        </p:nvSpPr>
        <p:spPr>
          <a:xfrm>
            <a:off x="457200" y="2061000"/>
            <a:ext cx="8229240" cy="3945960"/>
          </a:xfrm>
          <a:prstGeom prst="rect">
            <a:avLst/>
          </a:prstGeom>
        </p:spPr>
        <p:txBody>
          <a:bodyPr lIns="0" tIns="0" rIns="0" bIns="0"/>
          <a:lstStyle/>
          <a:p>
            <a:endParaRPr/>
          </a:p>
        </p:txBody>
      </p:sp>
      <p:pic>
        <p:nvPicPr>
          <p:cNvPr id="92" name="Picture 91"/>
          <p:cNvPicPr/>
          <p:nvPr/>
        </p:nvPicPr>
        <p:blipFill>
          <a:blip r:embed="rId2"/>
          <a:stretch/>
        </p:blipFill>
        <p:spPr>
          <a:xfrm>
            <a:off x="2098800" y="2060640"/>
            <a:ext cx="4945320" cy="3945960"/>
          </a:xfrm>
          <a:prstGeom prst="rect">
            <a:avLst/>
          </a:prstGeom>
          <a:ln>
            <a:noFill/>
          </a:ln>
        </p:spPr>
      </p:pic>
      <p:pic>
        <p:nvPicPr>
          <p:cNvPr id="93" name="Picture 92"/>
          <p:cNvPicPr/>
          <p:nvPr/>
        </p:nvPicPr>
        <p:blipFill>
          <a:blip r:embed="rId2"/>
          <a:stretch/>
        </p:blipFill>
        <p:spPr>
          <a:xfrm>
            <a:off x="2098800" y="2060640"/>
            <a:ext cx="4945320" cy="39459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19" name="PlaceHolder 2"/>
          <p:cNvSpPr>
            <a:spLocks noGrp="1"/>
          </p:cNvSpPr>
          <p:nvPr>
            <p:ph type="body"/>
          </p:nvPr>
        </p:nvSpPr>
        <p:spPr>
          <a:xfrm>
            <a:off x="457200" y="2061000"/>
            <a:ext cx="8229240" cy="39459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21" name="PlaceHolder 2"/>
          <p:cNvSpPr>
            <a:spLocks noGrp="1"/>
          </p:cNvSpPr>
          <p:nvPr>
            <p:ph type="body"/>
          </p:nvPr>
        </p:nvSpPr>
        <p:spPr>
          <a:xfrm>
            <a:off x="457200" y="2061000"/>
            <a:ext cx="4015800" cy="3945960"/>
          </a:xfrm>
          <a:prstGeom prst="rect">
            <a:avLst/>
          </a:prstGeom>
        </p:spPr>
        <p:txBody>
          <a:bodyPr lIns="0" tIns="0" rIns="0" bIns="0"/>
          <a:lstStyle/>
          <a:p>
            <a:endParaRPr/>
          </a:p>
        </p:txBody>
      </p:sp>
      <p:sp>
        <p:nvSpPr>
          <p:cNvPr id="22" name="PlaceHolder 3"/>
          <p:cNvSpPr>
            <a:spLocks noGrp="1"/>
          </p:cNvSpPr>
          <p:nvPr>
            <p:ph type="body"/>
          </p:nvPr>
        </p:nvSpPr>
        <p:spPr>
          <a:xfrm>
            <a:off x="4674240" y="2061000"/>
            <a:ext cx="4015800" cy="39459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 name="PlaceHolder 1"/>
          <p:cNvSpPr>
            <a:spLocks noGrp="1"/>
          </p:cNvSpPr>
          <p:nvPr>
            <p:ph type="subTitle"/>
          </p:nvPr>
        </p:nvSpPr>
        <p:spPr>
          <a:xfrm>
            <a:off x="1946880" y="274680"/>
            <a:ext cx="6739560" cy="52977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26" name="PlaceHolder 2"/>
          <p:cNvSpPr>
            <a:spLocks noGrp="1"/>
          </p:cNvSpPr>
          <p:nvPr>
            <p:ph type="body"/>
          </p:nvPr>
        </p:nvSpPr>
        <p:spPr>
          <a:xfrm>
            <a:off x="457200" y="2061000"/>
            <a:ext cx="4015800" cy="1882080"/>
          </a:xfrm>
          <a:prstGeom prst="rect">
            <a:avLst/>
          </a:prstGeom>
        </p:spPr>
        <p:txBody>
          <a:bodyPr lIns="0" tIns="0" rIns="0" bIns="0"/>
          <a:lstStyle/>
          <a:p>
            <a:endParaRPr/>
          </a:p>
        </p:txBody>
      </p:sp>
      <p:sp>
        <p:nvSpPr>
          <p:cNvPr id="27" name="PlaceHolder 3"/>
          <p:cNvSpPr>
            <a:spLocks noGrp="1"/>
          </p:cNvSpPr>
          <p:nvPr>
            <p:ph type="body"/>
          </p:nvPr>
        </p:nvSpPr>
        <p:spPr>
          <a:xfrm>
            <a:off x="457200" y="4122360"/>
            <a:ext cx="4015800" cy="1882080"/>
          </a:xfrm>
          <a:prstGeom prst="rect">
            <a:avLst/>
          </a:prstGeom>
        </p:spPr>
        <p:txBody>
          <a:bodyPr lIns="0" tIns="0" rIns="0" bIns="0"/>
          <a:lstStyle/>
          <a:p>
            <a:endParaRPr/>
          </a:p>
        </p:txBody>
      </p:sp>
      <p:sp>
        <p:nvSpPr>
          <p:cNvPr id="28" name="PlaceHolder 4"/>
          <p:cNvSpPr>
            <a:spLocks noGrp="1"/>
          </p:cNvSpPr>
          <p:nvPr>
            <p:ph type="body"/>
          </p:nvPr>
        </p:nvSpPr>
        <p:spPr>
          <a:xfrm>
            <a:off x="4674240" y="2061000"/>
            <a:ext cx="4015800" cy="39459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30" name="PlaceHolder 2"/>
          <p:cNvSpPr>
            <a:spLocks noGrp="1"/>
          </p:cNvSpPr>
          <p:nvPr>
            <p:ph type="body"/>
          </p:nvPr>
        </p:nvSpPr>
        <p:spPr>
          <a:xfrm>
            <a:off x="457200" y="2061000"/>
            <a:ext cx="4015800" cy="3945960"/>
          </a:xfrm>
          <a:prstGeom prst="rect">
            <a:avLst/>
          </a:prstGeom>
        </p:spPr>
        <p:txBody>
          <a:bodyPr lIns="0" tIns="0" rIns="0" bIns="0"/>
          <a:lstStyle/>
          <a:p>
            <a:endParaRPr/>
          </a:p>
        </p:txBody>
      </p:sp>
      <p:sp>
        <p:nvSpPr>
          <p:cNvPr id="31" name="PlaceHolder 3"/>
          <p:cNvSpPr>
            <a:spLocks noGrp="1"/>
          </p:cNvSpPr>
          <p:nvPr>
            <p:ph type="body"/>
          </p:nvPr>
        </p:nvSpPr>
        <p:spPr>
          <a:xfrm>
            <a:off x="4674240" y="2061000"/>
            <a:ext cx="4015800" cy="1882080"/>
          </a:xfrm>
          <a:prstGeom prst="rect">
            <a:avLst/>
          </a:prstGeom>
        </p:spPr>
        <p:txBody>
          <a:bodyPr lIns="0" tIns="0" rIns="0" bIns="0"/>
          <a:lstStyle/>
          <a:p>
            <a:endParaRPr/>
          </a:p>
        </p:txBody>
      </p:sp>
      <p:sp>
        <p:nvSpPr>
          <p:cNvPr id="32" name="PlaceHolder 4"/>
          <p:cNvSpPr>
            <a:spLocks noGrp="1"/>
          </p:cNvSpPr>
          <p:nvPr>
            <p:ph type="body"/>
          </p:nvPr>
        </p:nvSpPr>
        <p:spPr>
          <a:xfrm>
            <a:off x="4674240" y="4122360"/>
            <a:ext cx="4015800" cy="188208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946880" y="274680"/>
            <a:ext cx="6739560" cy="1142640"/>
          </a:xfrm>
          <a:prstGeom prst="rect">
            <a:avLst/>
          </a:prstGeom>
        </p:spPr>
        <p:txBody>
          <a:bodyPr lIns="0" tIns="0" rIns="0" bIns="0" anchor="ctr"/>
          <a:lstStyle/>
          <a:p>
            <a:endParaRPr/>
          </a:p>
        </p:txBody>
      </p:sp>
      <p:sp>
        <p:nvSpPr>
          <p:cNvPr id="34" name="PlaceHolder 2"/>
          <p:cNvSpPr>
            <a:spLocks noGrp="1"/>
          </p:cNvSpPr>
          <p:nvPr>
            <p:ph type="body"/>
          </p:nvPr>
        </p:nvSpPr>
        <p:spPr>
          <a:xfrm>
            <a:off x="457200" y="2061000"/>
            <a:ext cx="4015800" cy="1882080"/>
          </a:xfrm>
          <a:prstGeom prst="rect">
            <a:avLst/>
          </a:prstGeom>
        </p:spPr>
        <p:txBody>
          <a:bodyPr lIns="0" tIns="0" rIns="0" bIns="0"/>
          <a:lstStyle/>
          <a:p>
            <a:endParaRPr/>
          </a:p>
        </p:txBody>
      </p:sp>
      <p:sp>
        <p:nvSpPr>
          <p:cNvPr id="35" name="PlaceHolder 3"/>
          <p:cNvSpPr>
            <a:spLocks noGrp="1"/>
          </p:cNvSpPr>
          <p:nvPr>
            <p:ph type="body"/>
          </p:nvPr>
        </p:nvSpPr>
        <p:spPr>
          <a:xfrm>
            <a:off x="4674240" y="2061000"/>
            <a:ext cx="4015800" cy="1882080"/>
          </a:xfrm>
          <a:prstGeom prst="rect">
            <a:avLst/>
          </a:prstGeom>
        </p:spPr>
        <p:txBody>
          <a:bodyPr lIns="0" tIns="0" rIns="0" bIns="0"/>
          <a:lstStyle/>
          <a:p>
            <a:endParaRPr/>
          </a:p>
        </p:txBody>
      </p:sp>
      <p:sp>
        <p:nvSpPr>
          <p:cNvPr id="36" name="PlaceHolder 4"/>
          <p:cNvSpPr>
            <a:spLocks noGrp="1"/>
          </p:cNvSpPr>
          <p:nvPr>
            <p:ph type="body"/>
          </p:nvPr>
        </p:nvSpPr>
        <p:spPr>
          <a:xfrm>
            <a:off x="457200" y="4122360"/>
            <a:ext cx="8229240" cy="188208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BDF7D-AB20-4985-B4B9-1F700F16A183}" type="datetimeFigureOut">
              <a:rPr lang="en-GB" smtClean="0"/>
              <a:t>20/08/2016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8FEB7-A76A-4FE3-B0E5-DD48C5D1E68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 name="CustomShape 1"/>
          <p:cNvSpPr/>
          <p:nvPr/>
        </p:nvSpPr>
        <p:spPr>
          <a:xfrm>
            <a:off x="499320" y="5945040"/>
            <a:ext cx="4940280" cy="920880"/>
          </a:xfrm>
          <a:custGeom>
            <a:avLst/>
            <a:gdLst/>
            <a:ahLst/>
            <a:cxnLst/>
            <a:rect l="l" t="t" r="r" b="b"/>
            <a:pathLst>
              <a:path w="7485" h="337">
                <a:moveTo>
                  <a:pt x="0" y="2"/>
                </a:moveTo>
                <a:lnTo>
                  <a:pt x="7485" y="337"/>
                </a:lnTo>
                <a:lnTo>
                  <a:pt x="5558" y="337"/>
                </a:lnTo>
                <a:lnTo>
                  <a:pt x="1" y="0"/>
                </a:lnTo>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51" name="CustomShape 2"/>
          <p:cNvSpPr/>
          <p:nvPr/>
        </p:nvSpPr>
        <p:spPr>
          <a:xfrm>
            <a:off x="485640" y="5938920"/>
            <a:ext cx="3690000" cy="933120"/>
          </a:xfrm>
          <a:custGeom>
            <a:avLst/>
            <a:gdLst/>
            <a:ahLst/>
            <a:cxnLst/>
            <a:rect l="l" t="t" r="r" b="b"/>
            <a:pathLst>
              <a:path w="5591" h="588">
                <a:moveTo>
                  <a:pt x="0" y="0"/>
                </a:moveTo>
                <a:lnTo>
                  <a:pt x="5591" y="585"/>
                </a:lnTo>
                <a:lnTo>
                  <a:pt x="4415" y="588"/>
                </a:lnTo>
                <a:lnTo>
                  <a:pt x="12" y="4"/>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52" name="CustomShape 3"/>
          <p:cNvSpPr/>
          <p:nvPr/>
        </p:nvSpPr>
        <p:spPr>
          <a:xfrm>
            <a:off x="-6120" y="5791320"/>
            <a:ext cx="3402000" cy="1080360"/>
          </a:xfrm>
          <a:prstGeom prst="rtTriangle">
            <a:avLst/>
          </a:prstGeom>
          <a:blipFill>
            <a:blip r:embed="rId14"/>
            <a:tile/>
          </a:blipFill>
          <a:ln w="12600">
            <a:noFill/>
          </a:ln>
          <a:effectLst>
            <a:outerShdw blurRad="50800" dist="381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53" name="Line 4"/>
          <p:cNvSpPr/>
          <p:nvPr/>
        </p:nvSpPr>
        <p:spPr>
          <a:xfrm>
            <a:off x="-9000" y="5787720"/>
            <a:ext cx="3405240" cy="1084320"/>
          </a:xfrm>
          <a:prstGeom prst="line">
            <a:avLst/>
          </a:prstGeom>
          <a:ln w="12240">
            <a:solidFill>
              <a:srgbClr val="196F85"/>
            </a:solidFill>
            <a:miter/>
          </a:ln>
        </p:spPr>
        <p:style>
          <a:lnRef idx="2">
            <a:schemeClr val="accent1"/>
          </a:lnRef>
          <a:fillRef idx="0">
            <a:schemeClr val="accent1"/>
          </a:fillRef>
          <a:effectRef idx="1">
            <a:schemeClr val="accent1"/>
          </a:effectRef>
          <a:fontRef idx="minor"/>
        </p:style>
      </p:sp>
      <p:pic>
        <p:nvPicPr>
          <p:cNvPr id="54" name="Picture 1"/>
          <p:cNvPicPr/>
          <p:nvPr/>
        </p:nvPicPr>
        <p:blipFill>
          <a:blip r:embed="rId15"/>
          <a:stretch/>
        </p:blipFill>
        <p:spPr>
          <a:xfrm>
            <a:off x="21960" y="-171360"/>
            <a:ext cx="1924560" cy="2232000"/>
          </a:xfrm>
          <a:prstGeom prst="rect">
            <a:avLst/>
          </a:prstGeom>
          <a:ln>
            <a:noFill/>
          </a:ln>
        </p:spPr>
      </p:pic>
      <p:sp>
        <p:nvSpPr>
          <p:cNvPr id="55" name="PlaceHolder 5"/>
          <p:cNvSpPr>
            <a:spLocks noGrp="1"/>
          </p:cNvSpPr>
          <p:nvPr>
            <p:ph type="body"/>
          </p:nvPr>
        </p:nvSpPr>
        <p:spPr>
          <a:xfrm>
            <a:off x="457200" y="2061000"/>
            <a:ext cx="8229240" cy="3945960"/>
          </a:xfrm>
          <a:prstGeom prst="rect">
            <a:avLst/>
          </a:prstGeom>
        </p:spPr>
        <p:txBody>
          <a:bodyPr lIns="90000" tIns="45000" rIns="90000" bIns="45000"/>
          <a:lstStyle/>
          <a:p>
            <a:pPr marL="432000" indent="-324000">
              <a:buClr>
                <a:srgbClr val="FFFFFF"/>
              </a:buClr>
              <a:buSzPct val="45000"/>
              <a:buFont typeface="StarSymbol"/>
              <a:buChar char=""/>
            </a:pPr>
            <a:r>
              <a:rPr lang="en-US" sz="2700" strike="noStrike" spc="-1">
                <a:solidFill>
                  <a:srgbClr val="000000"/>
                </a:solidFill>
                <a:uFill>
                  <a:solidFill>
                    <a:srgbClr val="FFFFFF"/>
                  </a:solidFill>
                </a:uFill>
                <a:latin typeface="Calibri"/>
              </a:rPr>
              <a:t>Click to edit the outline text format</a:t>
            </a:r>
            <a:endParaRPr/>
          </a:p>
          <a:p>
            <a:pPr marL="864000" lvl="1" indent="-324000">
              <a:buClr>
                <a:srgbClr val="FFFFFF"/>
              </a:buClr>
              <a:buSzPct val="75000"/>
              <a:buFont typeface="StarSymbol"/>
              <a:buChar char=""/>
            </a:pPr>
            <a:r>
              <a:rPr lang="en-US" sz="2700" strike="noStrike" spc="-1">
                <a:solidFill>
                  <a:srgbClr val="000000"/>
                </a:solidFill>
                <a:uFill>
                  <a:solidFill>
                    <a:srgbClr val="FFFFFF"/>
                  </a:solidFill>
                </a:uFill>
                <a:latin typeface="Calibri"/>
              </a:rPr>
              <a:t>Second Outline Level</a:t>
            </a:r>
            <a:endParaRPr/>
          </a:p>
          <a:p>
            <a:pPr marL="1296000" lvl="2" indent="-288000">
              <a:buClr>
                <a:srgbClr val="FFFFFF"/>
              </a:buClr>
              <a:buSzPct val="45000"/>
              <a:buFont typeface="StarSymbol"/>
              <a:buChar char=""/>
            </a:pPr>
            <a:r>
              <a:rPr lang="en-US" sz="2700" strike="noStrike" spc="-1">
                <a:solidFill>
                  <a:srgbClr val="000000"/>
                </a:solidFill>
                <a:uFill>
                  <a:solidFill>
                    <a:srgbClr val="FFFFFF"/>
                  </a:solidFill>
                </a:uFill>
                <a:latin typeface="Calibri"/>
              </a:rPr>
              <a:t>Third Outline Level</a:t>
            </a:r>
            <a:endParaRPr/>
          </a:p>
          <a:p>
            <a:pPr marL="1728000" lvl="3" indent="-216000">
              <a:buClr>
                <a:srgbClr val="FFFFFF"/>
              </a:buClr>
              <a:buSzPct val="75000"/>
              <a:buFont typeface="StarSymbol"/>
              <a:buChar char=""/>
            </a:pPr>
            <a:r>
              <a:rPr lang="en-US" sz="2700" strike="noStrike" spc="-1">
                <a:solidFill>
                  <a:srgbClr val="000000"/>
                </a:solidFill>
                <a:uFill>
                  <a:solidFill>
                    <a:srgbClr val="FFFFFF"/>
                  </a:solidFill>
                </a:uFill>
                <a:latin typeface="Calibri"/>
              </a:rPr>
              <a:t>Fourth Outline Level</a:t>
            </a:r>
            <a:endParaRPr/>
          </a:p>
          <a:p>
            <a:pPr marL="2160000" lvl="4" indent="-216000">
              <a:buClr>
                <a:srgbClr val="FFFFFF"/>
              </a:buClr>
              <a:buSzPct val="45000"/>
              <a:buFont typeface="StarSymbol"/>
              <a:buChar char=""/>
            </a:pPr>
            <a:r>
              <a:rPr lang="en-US" sz="2700" strike="noStrike" spc="-1">
                <a:solidFill>
                  <a:srgbClr val="000000"/>
                </a:solidFill>
                <a:uFill>
                  <a:solidFill>
                    <a:srgbClr val="FFFFFF"/>
                  </a:solidFill>
                </a:uFill>
                <a:latin typeface="Calibri"/>
              </a:rPr>
              <a:t>Fifth Outline Level</a:t>
            </a:r>
            <a:endParaRPr/>
          </a:p>
          <a:p>
            <a:pPr marL="2592000" lvl="5" indent="-216000">
              <a:buClr>
                <a:srgbClr val="FFFFFF"/>
              </a:buClr>
              <a:buSzPct val="45000"/>
              <a:buFont typeface="StarSymbol"/>
              <a:buChar char=""/>
            </a:pPr>
            <a:r>
              <a:rPr lang="en-US" sz="2700" strike="noStrike" spc="-1">
                <a:solidFill>
                  <a:srgbClr val="000000"/>
                </a:solidFill>
                <a:uFill>
                  <a:solidFill>
                    <a:srgbClr val="FFFFFF"/>
                  </a:solidFill>
                </a:uFill>
                <a:latin typeface="Calibri"/>
              </a:rPr>
              <a:t>Sixth Outline Level</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Seventh Outline LevelClick to edit Master text styles</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Second level</a:t>
            </a:r>
            <a:endParaRPr/>
          </a:p>
          <a:p>
            <a:pPr marL="859680" lvl="2" indent="-228240">
              <a:lnSpc>
                <a:spcPct val="100000"/>
              </a:lnSpc>
              <a:buClr>
                <a:srgbClr val="DA1F28"/>
              </a:buClr>
              <a:buFont typeface="Wingdings 2" charset="2"/>
              <a:buChar char=""/>
            </a:pPr>
            <a:r>
              <a:rPr lang="en-US" sz="2100" strike="noStrike" spc="-1">
                <a:solidFill>
                  <a:srgbClr val="000000"/>
                </a:solidFill>
                <a:uFill>
                  <a:solidFill>
                    <a:srgbClr val="FFFFFF"/>
                  </a:solidFill>
                </a:uFill>
                <a:latin typeface="Lucida Sans Unicode"/>
              </a:rPr>
              <a:t>Third level</a:t>
            </a:r>
            <a:endParaRPr/>
          </a:p>
          <a:p>
            <a:pPr marL="1143000" lvl="3" indent="-228240">
              <a:lnSpc>
                <a:spcPct val="100000"/>
              </a:lnSpc>
              <a:buClr>
                <a:srgbClr val="DA1F28"/>
              </a:buClr>
              <a:buFont typeface="Wingdings 2" charset="2"/>
              <a:buChar char=""/>
            </a:pPr>
            <a:r>
              <a:rPr lang="en-US" sz="1900" strike="noStrike" spc="-1">
                <a:solidFill>
                  <a:srgbClr val="000000"/>
                </a:solidFill>
                <a:uFill>
                  <a:solidFill>
                    <a:srgbClr val="FFFFFF"/>
                  </a:solidFill>
                </a:uFill>
                <a:latin typeface="Lucida Sans Unicode"/>
              </a:rPr>
              <a:t>Fourth level</a:t>
            </a:r>
            <a:endParaRPr/>
          </a:p>
          <a:p>
            <a:pPr marL="1371600" lvl="4" indent="-228240">
              <a:lnSpc>
                <a:spcPct val="100000"/>
              </a:lnSpc>
              <a:buClr>
                <a:srgbClr val="DA1F28"/>
              </a:buClr>
              <a:buFont typeface="Wingdings 2" charset="2"/>
              <a:buChar char=""/>
            </a:pPr>
            <a:r>
              <a:rPr lang="en-US" sz="1800" strike="noStrike" spc="-1">
                <a:solidFill>
                  <a:srgbClr val="000000"/>
                </a:solidFill>
                <a:uFill>
                  <a:solidFill>
                    <a:srgbClr val="FFFFFF"/>
                  </a:solidFill>
                </a:uFill>
                <a:latin typeface="Lucida Sans Unicode"/>
              </a:rPr>
              <a:t>Fifth level</a:t>
            </a:r>
            <a:endParaRPr/>
          </a:p>
        </p:txBody>
      </p:sp>
      <p:sp>
        <p:nvSpPr>
          <p:cNvPr id="56" name="PlaceHolder 6"/>
          <p:cNvSpPr>
            <a:spLocks noGrp="1"/>
          </p:cNvSpPr>
          <p:nvPr>
            <p:ph type="dt"/>
          </p:nvPr>
        </p:nvSpPr>
        <p:spPr>
          <a:xfrm>
            <a:off x="6726960" y="6408000"/>
            <a:ext cx="1919880" cy="365400"/>
          </a:xfrm>
          <a:prstGeom prst="rect">
            <a:avLst/>
          </a:prstGeom>
        </p:spPr>
        <p:txBody>
          <a:bodyPr lIns="90000" tIns="45000" rIns="90000" bIns="45000" anchor="b"/>
          <a:lstStyle/>
          <a:p>
            <a:pPr>
              <a:lnSpc>
                <a:spcPct val="100000"/>
              </a:lnSpc>
            </a:pPr>
            <a:r>
              <a:rPr lang="en-GB" sz="1000" strike="noStrike" spc="-1">
                <a:solidFill>
                  <a:srgbClr val="000000"/>
                </a:solidFill>
                <a:uFill>
                  <a:solidFill>
                    <a:srgbClr val="FFFFFF"/>
                  </a:solidFill>
                </a:uFill>
                <a:latin typeface="Lucida Sans Unicode"/>
              </a:rPr>
              <a:t>11/03/16</a:t>
            </a:r>
            <a:endParaRPr/>
          </a:p>
        </p:txBody>
      </p:sp>
      <p:sp>
        <p:nvSpPr>
          <p:cNvPr id="57" name="PlaceHolder 7"/>
          <p:cNvSpPr>
            <a:spLocks noGrp="1"/>
          </p:cNvSpPr>
          <p:nvPr>
            <p:ph type="ftr"/>
          </p:nvPr>
        </p:nvSpPr>
        <p:spPr>
          <a:xfrm>
            <a:off x="4380120" y="6408000"/>
            <a:ext cx="2350440" cy="364680"/>
          </a:xfrm>
          <a:prstGeom prst="rect">
            <a:avLst/>
          </a:prstGeom>
        </p:spPr>
        <p:txBody>
          <a:bodyPr lIns="90000" tIns="45000" rIns="90000" bIns="45000" anchor="b"/>
          <a:lstStyle/>
          <a:p>
            <a:endParaRPr/>
          </a:p>
        </p:txBody>
      </p:sp>
      <p:sp>
        <p:nvSpPr>
          <p:cNvPr id="58" name="PlaceHolder 8"/>
          <p:cNvSpPr>
            <a:spLocks noGrp="1"/>
          </p:cNvSpPr>
          <p:nvPr>
            <p:ph type="sldNum"/>
          </p:nvPr>
        </p:nvSpPr>
        <p:spPr>
          <a:xfrm>
            <a:off x="8647200" y="6408000"/>
            <a:ext cx="365400" cy="364680"/>
          </a:xfrm>
          <a:prstGeom prst="rect">
            <a:avLst/>
          </a:prstGeom>
        </p:spPr>
        <p:txBody>
          <a:bodyPr lIns="90000" tIns="45000" rIns="90000" bIns="45000" anchor="b"/>
          <a:lstStyle/>
          <a:p>
            <a:pPr algn="r">
              <a:lnSpc>
                <a:spcPct val="100000"/>
              </a:lnSpc>
            </a:pPr>
            <a:fld id="{8257E6BB-E5C5-47DE-B5B3-9217958745F8}" type="slidenum">
              <a:rPr lang="en-GB" sz="1000" strike="noStrike" spc="-1">
                <a:solidFill>
                  <a:srgbClr val="000000"/>
                </a:solidFill>
                <a:uFill>
                  <a:solidFill>
                    <a:srgbClr val="FFFFFF"/>
                  </a:solidFill>
                </a:uFill>
                <a:latin typeface="Lucida Sans Unicode"/>
              </a:rPr>
              <a:t>‹#›</a:t>
            </a:fld>
            <a:endParaRPr/>
          </a:p>
        </p:txBody>
      </p:sp>
      <p:sp>
        <p:nvSpPr>
          <p:cNvPr id="59" name="PlaceHolder 9"/>
          <p:cNvSpPr>
            <a:spLocks noGrp="1"/>
          </p:cNvSpPr>
          <p:nvPr>
            <p:ph type="title"/>
          </p:nvPr>
        </p:nvSpPr>
        <p:spPr>
          <a:xfrm>
            <a:off x="1946880" y="274680"/>
            <a:ext cx="6739560" cy="1142640"/>
          </a:xfrm>
          <a:prstGeom prst="rect">
            <a:avLst/>
          </a:prstGeom>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Click to edit Master title style</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664920" y="380880"/>
            <a:ext cx="7772040" cy="3276360"/>
          </a:xfrm>
          <a:prstGeom prst="rect">
            <a:avLst/>
          </a:prstGeom>
          <a:noFill/>
          <a:ln>
            <a:noFill/>
          </a:ln>
        </p:spPr>
        <p:txBody>
          <a:bodyPr lIns="90000" tIns="45000" rIns="90000" bIns="45000" anchor="b"/>
          <a:lstStyle/>
          <a:p>
            <a:pPr algn="ctr">
              <a:lnSpc>
                <a:spcPct val="100000"/>
              </a:lnSpc>
            </a:pPr>
            <a:r>
              <a:rPr lang="en-US" sz="4000" b="1" strike="noStrike" spc="-1">
                <a:solidFill>
                  <a:srgbClr val="0070C0"/>
                </a:solidFill>
                <a:uFill>
                  <a:solidFill>
                    <a:srgbClr val="FFFFFF"/>
                  </a:solidFill>
                </a:uFill>
                <a:latin typeface="Lucida Sans Unicode"/>
              </a:rPr>
              <a:t>
 Annual General Meeting Association for Consumer Rights, Malta
</a:t>
            </a:r>
            <a:r>
              <a:rPr lang="en-US" sz="3000" b="1" strike="noStrike" spc="-1">
                <a:solidFill>
                  <a:srgbClr val="0070C0"/>
                </a:solidFill>
                <a:uFill>
                  <a:solidFill>
                    <a:srgbClr val="FFFFFF"/>
                  </a:solidFill>
                </a:uFill>
                <a:latin typeface="Lucida Sans Unicode"/>
              </a:rPr>
              <a:t>
Annual Report 2015</a:t>
            </a:r>
            <a:endParaRPr/>
          </a:p>
        </p:txBody>
      </p:sp>
      <p:sp>
        <p:nvSpPr>
          <p:cNvPr id="100" name="TextShape 2"/>
          <p:cNvSpPr txBox="1"/>
          <p:nvPr/>
        </p:nvSpPr>
        <p:spPr>
          <a:xfrm>
            <a:off x="533520" y="3723120"/>
            <a:ext cx="7772040" cy="1610640"/>
          </a:xfrm>
          <a:prstGeom prst="rect">
            <a:avLst/>
          </a:prstGeom>
          <a:noFill/>
          <a:ln>
            <a:noFill/>
          </a:ln>
        </p:spPr>
        <p:txBody>
          <a:bodyPr lIns="45720" tIns="45000" rIns="45720" bIns="45000"/>
          <a:lstStyle/>
          <a:p>
            <a:pPr algn="ctr">
              <a:lnSpc>
                <a:spcPct val="100000"/>
              </a:lnSpc>
            </a:pPr>
            <a:r>
              <a:rPr lang="en-GB" sz="2700" b="1" strike="noStrike" spc="-1">
                <a:solidFill>
                  <a:srgbClr val="92D050"/>
                </a:solidFill>
                <a:uFill>
                  <a:solidFill>
                    <a:srgbClr val="FFFFFF"/>
                  </a:solidFill>
                </a:uFill>
                <a:latin typeface="Lucida Sans Unicode"/>
              </a:rPr>
              <a:t>Saturday 12 March 2016</a:t>
            </a:r>
            <a:endParaRPr/>
          </a:p>
          <a:p>
            <a:pPr algn="ctr">
              <a:lnSpc>
                <a:spcPct val="100000"/>
              </a:lnSpc>
            </a:pPr>
            <a:r>
              <a:rPr lang="en-GB" sz="2700" b="1" strike="noStrike" spc="-1">
                <a:solidFill>
                  <a:srgbClr val="92D050"/>
                </a:solidFill>
                <a:uFill>
                  <a:solidFill>
                    <a:srgbClr val="FFFFFF"/>
                  </a:solidFill>
                </a:uFill>
                <a:latin typeface="Lucida Sans Unicode"/>
              </a:rPr>
              <a:t>NCW Centre Blata l-Bajda</a:t>
            </a:r>
            <a:endParaRPr/>
          </a:p>
          <a:p>
            <a:pPr algn="ctr">
              <a:lnSpc>
                <a:spcPct val="100000"/>
              </a:lnSpc>
            </a:pPr>
            <a:r>
              <a:rPr lang="en-GB" sz="2700" b="1" strike="noStrike" spc="-1">
                <a:solidFill>
                  <a:srgbClr val="92D050"/>
                </a:solidFill>
                <a:uFill>
                  <a:solidFill>
                    <a:srgbClr val="FFFFFF"/>
                  </a:solidFill>
                </a:uFill>
                <a:latin typeface="Lucida Sans Unicode"/>
              </a:rPr>
              <a:t>Grace Attard, General Secretary</a:t>
            </a:r>
            <a:endParaRPr/>
          </a:p>
        </p:txBody>
      </p:sp>
      <p:pic>
        <p:nvPicPr>
          <p:cNvPr id="101" name="Picture 3"/>
          <p:cNvPicPr/>
          <p:nvPr/>
        </p:nvPicPr>
        <p:blipFill>
          <a:blip r:embed="rId2"/>
          <a:stretch/>
        </p:blipFill>
        <p:spPr>
          <a:xfrm>
            <a:off x="137160" y="0"/>
            <a:ext cx="1055160" cy="1223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Discriminatory mobile charges for vulnerable groups</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need for transparency in fuel prices</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Addressing public transport – an immediate priority</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Prompt action to deal with the risk of bowel cancer from processed meat</a:t>
            </a:r>
            <a:endParaRPr/>
          </a:p>
          <a:p>
            <a:pPr>
              <a:lnSpc>
                <a:spcPct val="100000"/>
              </a:lnSpc>
            </a:pPr>
            <a:endParaRPr/>
          </a:p>
        </p:txBody>
      </p:sp>
      <p:sp>
        <p:nvSpPr>
          <p:cNvPr id="129"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ACR Press Releases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457200" y="2061000"/>
            <a:ext cx="8457840" cy="46443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NCW in collaboration with ACR are currently running three courses of six weeks in</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personal and social development,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team work,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communication,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IT awareness and media skills,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labour market trends and  job searching</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financial education and responsible consumption, </a:t>
            </a:r>
            <a:endParaRPr/>
          </a:p>
          <a:p>
            <a:pPr>
              <a:lnSpc>
                <a:spcPct val="100000"/>
              </a:lnSpc>
            </a:pPr>
            <a:endParaRPr/>
          </a:p>
          <a:p>
            <a:pPr marL="365760" indent="-255600">
              <a:lnSpc>
                <a:spcPct val="100000"/>
              </a:lnSpc>
              <a:buClr>
                <a:srgbClr val="2DA2BF"/>
              </a:buClr>
              <a:buSzPct val="68000"/>
              <a:buFont typeface="Wingdings 3" charset="2"/>
              <a:buChar char=""/>
            </a:pPr>
            <a:r>
              <a:rPr lang="en-US" sz="2400" strike="noStrike" spc="-1">
                <a:solidFill>
                  <a:srgbClr val="000000"/>
                </a:solidFill>
                <a:uFill>
                  <a:solidFill>
                    <a:srgbClr val="FFFFFF"/>
                  </a:solidFill>
                </a:uFill>
                <a:latin typeface="Calibri"/>
              </a:rPr>
              <a:t>Adminstrator: Marie Demicoli</a:t>
            </a:r>
            <a:endParaRPr/>
          </a:p>
          <a:p>
            <a:pPr marL="365760" indent="-255600">
              <a:lnSpc>
                <a:spcPct val="100000"/>
              </a:lnSpc>
              <a:buClr>
                <a:srgbClr val="2DA2BF"/>
              </a:buClr>
              <a:buSzPct val="68000"/>
              <a:buFont typeface="Wingdings 3" charset="2"/>
              <a:buChar char=""/>
            </a:pPr>
            <a:r>
              <a:rPr lang="en-US" sz="2400" strike="noStrike" spc="-1">
                <a:solidFill>
                  <a:srgbClr val="000000"/>
                </a:solidFill>
                <a:uFill>
                  <a:solidFill>
                    <a:srgbClr val="FFFFFF"/>
                  </a:solidFill>
                </a:uFill>
                <a:latin typeface="Calibri"/>
              </a:rPr>
              <a:t>Mentor and Trainers: Grace Attard, Vivien Cassar, Josette Barbara Cardona</a:t>
            </a:r>
            <a:endParaRPr/>
          </a:p>
          <a:p>
            <a:pPr marL="365760" indent="-255600">
              <a:lnSpc>
                <a:spcPct val="100000"/>
              </a:lnSpc>
              <a:buClr>
                <a:srgbClr val="2DA2BF"/>
              </a:buClr>
              <a:buSzPct val="68000"/>
              <a:buFont typeface="Wingdings 3" charset="2"/>
              <a:buChar char=""/>
            </a:pPr>
            <a:r>
              <a:rPr lang="en-US" sz="2400" strike="noStrike" spc="-1">
                <a:solidFill>
                  <a:srgbClr val="000000"/>
                </a:solidFill>
                <a:uFill>
                  <a:solidFill>
                    <a:srgbClr val="FFFFFF"/>
                  </a:solidFill>
                </a:uFill>
                <a:latin typeface="Calibri"/>
              </a:rPr>
              <a:t>MEA and ETC representatives</a:t>
            </a:r>
            <a:endParaRPr/>
          </a:p>
          <a:p>
            <a:pPr marL="365760" indent="-255600">
              <a:lnSpc>
                <a:spcPct val="100000"/>
              </a:lnSpc>
              <a:buClr>
                <a:srgbClr val="2DA2BF"/>
              </a:buClr>
              <a:buSzPct val="68000"/>
              <a:buFont typeface="Wingdings 3" charset="2"/>
              <a:buChar char=""/>
            </a:pPr>
            <a:r>
              <a:rPr lang="en-US" sz="2400" strike="noStrike" spc="-1">
                <a:solidFill>
                  <a:srgbClr val="000000"/>
                </a:solidFill>
                <a:uFill>
                  <a:solidFill>
                    <a:srgbClr val="FFFFFF"/>
                  </a:solidFill>
                </a:uFill>
                <a:latin typeface="Calibri"/>
              </a:rPr>
              <a:t>This project has received funding from MCCF</a:t>
            </a:r>
            <a:endParaRPr/>
          </a:p>
          <a:p>
            <a:pPr>
              <a:lnSpc>
                <a:spcPct val="100000"/>
              </a:lnSpc>
            </a:pPr>
            <a:endParaRPr/>
          </a:p>
        </p:txBody>
      </p:sp>
      <p:sp>
        <p:nvSpPr>
          <p:cNvPr id="131" name="TextShape 2"/>
          <p:cNvSpPr txBox="1"/>
          <p:nvPr/>
        </p:nvSpPr>
        <p:spPr>
          <a:xfrm>
            <a:off x="1946880" y="274680"/>
            <a:ext cx="6739560" cy="1477440"/>
          </a:xfrm>
          <a:prstGeom prst="rect">
            <a:avLst/>
          </a:prstGeom>
          <a:noFill/>
          <a:ln>
            <a:noFill/>
          </a:ln>
        </p:spPr>
        <p:txBody>
          <a:bodyPr lIns="90000" tIns="45000" rIns="90000" bIns="45000" anchor="ctr"/>
          <a:lstStyle/>
          <a:p>
            <a:pPr>
              <a:lnSpc>
                <a:spcPct val="100000"/>
              </a:lnSpc>
            </a:pPr>
            <a:r>
              <a:rPr lang="en-US" sz="2600" b="1" strike="noStrike" spc="-1">
                <a:solidFill>
                  <a:srgbClr val="0070C0"/>
                </a:solidFill>
                <a:uFill>
                  <a:solidFill>
                    <a:srgbClr val="FFFFFF"/>
                  </a:solidFill>
                </a:uFill>
                <a:latin typeface="Lucida Sans Unicode"/>
              </a:rPr>
              <a:t>ACR-NCW Project “The Reduction of Poverty through Personal and Social Development and Social Integration”
December 2015- May 2016</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3"/>
          <p:cNvPicPr/>
          <p:nvPr/>
        </p:nvPicPr>
        <p:blipFill>
          <a:blip r:embed="rId2"/>
          <a:stretch/>
        </p:blipFill>
        <p:spPr>
          <a:xfrm>
            <a:off x="380880" y="3657600"/>
            <a:ext cx="4038120" cy="2898000"/>
          </a:xfrm>
          <a:prstGeom prst="rect">
            <a:avLst/>
          </a:prstGeom>
          <a:ln>
            <a:noFill/>
          </a:ln>
        </p:spPr>
      </p:pic>
      <p:pic>
        <p:nvPicPr>
          <p:cNvPr id="133" name="Picture 4"/>
          <p:cNvPicPr/>
          <p:nvPr/>
        </p:nvPicPr>
        <p:blipFill>
          <a:blip r:embed="rId3"/>
          <a:stretch/>
        </p:blipFill>
        <p:spPr>
          <a:xfrm>
            <a:off x="4876920" y="3657600"/>
            <a:ext cx="3970800" cy="2971440"/>
          </a:xfrm>
          <a:prstGeom prst="rect">
            <a:avLst/>
          </a:prstGeom>
          <a:ln>
            <a:noFill/>
          </a:ln>
        </p:spPr>
      </p:pic>
      <p:pic>
        <p:nvPicPr>
          <p:cNvPr id="134" name="Picture 2"/>
          <p:cNvPicPr/>
          <p:nvPr/>
        </p:nvPicPr>
        <p:blipFill>
          <a:blip r:embed="rId4"/>
          <a:stretch/>
        </p:blipFill>
        <p:spPr>
          <a:xfrm>
            <a:off x="2400480" y="457200"/>
            <a:ext cx="4228920" cy="262224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2"/>
          <p:cNvPicPr/>
          <p:nvPr/>
        </p:nvPicPr>
        <p:blipFill>
          <a:blip r:embed="rId2"/>
          <a:stretch/>
        </p:blipFill>
        <p:spPr>
          <a:xfrm>
            <a:off x="2345400" y="609480"/>
            <a:ext cx="4740840" cy="2666520"/>
          </a:xfrm>
          <a:prstGeom prst="rect">
            <a:avLst/>
          </a:prstGeom>
          <a:ln>
            <a:noFill/>
          </a:ln>
        </p:spPr>
      </p:pic>
      <p:pic>
        <p:nvPicPr>
          <p:cNvPr id="136" name="Picture 3"/>
          <p:cNvPicPr/>
          <p:nvPr/>
        </p:nvPicPr>
        <p:blipFill>
          <a:blip r:embed="rId3"/>
          <a:stretch/>
        </p:blipFill>
        <p:spPr>
          <a:xfrm>
            <a:off x="609480" y="3581280"/>
            <a:ext cx="3657240" cy="2742840"/>
          </a:xfrm>
          <a:prstGeom prst="rect">
            <a:avLst/>
          </a:prstGeom>
          <a:ln>
            <a:noFill/>
          </a:ln>
        </p:spPr>
      </p:pic>
      <p:pic>
        <p:nvPicPr>
          <p:cNvPr id="137" name="Picture 4"/>
          <p:cNvPicPr/>
          <p:nvPr/>
        </p:nvPicPr>
        <p:blipFill>
          <a:blip r:embed="rId4"/>
          <a:stretch/>
        </p:blipFill>
        <p:spPr>
          <a:xfrm>
            <a:off x="4876920" y="3581280"/>
            <a:ext cx="3682800" cy="2761920"/>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457200" y="2819520"/>
            <a:ext cx="8229240" cy="1218960"/>
          </a:xfrm>
          <a:prstGeom prst="rect">
            <a:avLst/>
          </a:prstGeom>
          <a:noFill/>
          <a:ln>
            <a:noFill/>
          </a:ln>
        </p:spPr>
        <p:txBody>
          <a:bodyPr lIns="90000" tIns="45000" rIns="90000" bIns="45000"/>
          <a:lstStyle/>
          <a:p>
            <a:pPr marL="109800" algn="ctr">
              <a:lnSpc>
                <a:spcPct val="100000"/>
              </a:lnSpc>
            </a:pPr>
            <a:r>
              <a:rPr lang="en-US" sz="4000" b="1" strike="noStrike" spc="-1">
                <a:solidFill>
                  <a:srgbClr val="0070C0"/>
                </a:solidFill>
                <a:uFill>
                  <a:solidFill>
                    <a:srgbClr val="FFFFFF"/>
                  </a:solidFill>
                </a:uFill>
                <a:latin typeface="Calibri"/>
              </a:rPr>
              <a:t>ACR Talks and Conferences</a:t>
            </a:r>
            <a:endParaRPr/>
          </a:p>
        </p:txBody>
      </p:sp>
      <p:sp>
        <p:nvSpPr>
          <p:cNvPr id="139" name="TextShape 2"/>
          <p:cNvSpPr txBox="1"/>
          <p:nvPr/>
        </p:nvSpPr>
        <p:spPr>
          <a:xfrm>
            <a:off x="1946880" y="274680"/>
            <a:ext cx="6739560" cy="1142640"/>
          </a:xfrm>
          <a:prstGeom prst="rect">
            <a:avLst/>
          </a:prstGeom>
          <a:noFill/>
          <a:ln>
            <a:noFill/>
          </a:ln>
        </p:spPr>
        <p:txBody>
          <a:bodyPr lIns="90000" tIns="45000" rIns="90000" bIns="45000" anchor="ctr"/>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581040" y="2514600"/>
            <a:ext cx="5790960" cy="3352320"/>
          </a:xfrm>
          <a:prstGeom prst="rect">
            <a:avLst/>
          </a:prstGeom>
          <a:noFill/>
          <a:ln>
            <a:noFill/>
          </a:ln>
        </p:spPr>
        <p:txBody>
          <a:bodyPr lIns="90000" tIns="45000" rIns="90000" bIns="45000"/>
          <a:lstStyle/>
          <a:p>
            <a:pPr marL="109800" algn="ctr">
              <a:lnSpc>
                <a:spcPct val="100000"/>
              </a:lnSpc>
            </a:pPr>
            <a:endParaRPr/>
          </a:p>
          <a:p>
            <a:pPr marL="109800" algn="ctr">
              <a:lnSpc>
                <a:spcPct val="100000"/>
              </a:lnSpc>
            </a:pPr>
            <a:r>
              <a:rPr lang="en-US" sz="2700" strike="noStrike" spc="-1">
                <a:solidFill>
                  <a:srgbClr val="000000"/>
                </a:solidFill>
                <a:uFill>
                  <a:solidFill>
                    <a:srgbClr val="FFFFFF"/>
                  </a:solidFill>
                </a:uFill>
                <a:latin typeface="Calibri"/>
              </a:rPr>
              <a:t>“Market Surveillance on Cosmetics”</a:t>
            </a:r>
            <a:endParaRPr/>
          </a:p>
          <a:p>
            <a:pPr marL="109800" algn="ctr">
              <a:lnSpc>
                <a:spcPct val="100000"/>
              </a:lnSpc>
            </a:pPr>
            <a:r>
              <a:rPr lang="en-US" sz="2700" strike="noStrike" spc="-1">
                <a:solidFill>
                  <a:srgbClr val="000000"/>
                </a:solidFill>
                <a:uFill>
                  <a:solidFill>
                    <a:srgbClr val="FFFFFF"/>
                  </a:solidFill>
                </a:uFill>
                <a:latin typeface="Calibri"/>
              </a:rPr>
              <a:t>Speaker: MS Shirley Mifsud </a:t>
            </a:r>
            <a:endParaRPr/>
          </a:p>
          <a:p>
            <a:pPr marL="109800" algn="ctr">
              <a:lnSpc>
                <a:spcPct val="100000"/>
              </a:lnSpc>
            </a:pPr>
            <a:r>
              <a:rPr lang="en-US" sz="2700" strike="noStrike" spc="-1">
                <a:solidFill>
                  <a:srgbClr val="000000"/>
                </a:solidFill>
                <a:uFill>
                  <a:solidFill>
                    <a:srgbClr val="FFFFFF"/>
                  </a:solidFill>
                </a:uFill>
                <a:latin typeface="Calibri"/>
              </a:rPr>
              <a:t>BSc Hons, DipSM, </a:t>
            </a:r>
            <a:endParaRPr/>
          </a:p>
          <a:p>
            <a:pPr marL="109800" algn="ctr">
              <a:lnSpc>
                <a:spcPct val="100000"/>
              </a:lnSpc>
            </a:pPr>
            <a:r>
              <a:rPr lang="en-US" sz="2700" strike="noStrike" spc="-1">
                <a:solidFill>
                  <a:srgbClr val="000000"/>
                </a:solidFill>
                <a:uFill>
                  <a:solidFill>
                    <a:srgbClr val="FFFFFF"/>
                  </a:solidFill>
                </a:uFill>
                <a:latin typeface="Calibri"/>
              </a:rPr>
              <a:t> </a:t>
            </a:r>
            <a:r>
              <a:rPr lang="en-US" sz="2700" i="1" strike="noStrike" spc="-1">
                <a:solidFill>
                  <a:srgbClr val="000000"/>
                </a:solidFill>
                <a:uFill>
                  <a:solidFill>
                    <a:srgbClr val="FFFFFF"/>
                  </a:solidFill>
                </a:uFill>
                <a:latin typeface="Calibri"/>
              </a:rPr>
              <a:t>Market Surveillance Scientist</a:t>
            </a:r>
            <a:r>
              <a:rPr lang="en-US" sz="2700" strike="noStrike" spc="-1">
                <a:solidFill>
                  <a:srgbClr val="000000"/>
                </a:solidFill>
                <a:uFill>
                  <a:solidFill>
                    <a:srgbClr val="FFFFFF"/>
                  </a:solidFill>
                </a:uFill>
                <a:latin typeface="Calibri"/>
              </a:rPr>
              <a:t>, </a:t>
            </a:r>
            <a:endParaRPr/>
          </a:p>
          <a:p>
            <a:pPr marL="109800" algn="ctr">
              <a:lnSpc>
                <a:spcPct val="100000"/>
              </a:lnSpc>
            </a:pPr>
            <a:r>
              <a:rPr lang="en-US" sz="2700" strike="noStrike" spc="-1">
                <a:solidFill>
                  <a:srgbClr val="000000"/>
                </a:solidFill>
                <a:uFill>
                  <a:solidFill>
                    <a:srgbClr val="FFFFFF"/>
                  </a:solidFill>
                </a:uFill>
                <a:latin typeface="Calibri"/>
              </a:rPr>
              <a:t>Malta Competition and Consumer Affairs Authority, MCCAA</a:t>
            </a:r>
            <a:endParaRPr/>
          </a:p>
          <a:p>
            <a:pPr>
              <a:lnSpc>
                <a:spcPct val="100000"/>
              </a:lnSpc>
            </a:pPr>
            <a:endParaRPr/>
          </a:p>
        </p:txBody>
      </p:sp>
      <p:sp>
        <p:nvSpPr>
          <p:cNvPr id="141" name="TextShape 2"/>
          <p:cNvSpPr txBox="1"/>
          <p:nvPr/>
        </p:nvSpPr>
        <p:spPr>
          <a:xfrm>
            <a:off x="1946880" y="533520"/>
            <a:ext cx="6739560" cy="1142640"/>
          </a:xfrm>
          <a:prstGeom prst="rect">
            <a:avLst/>
          </a:prstGeom>
          <a:noFill/>
          <a:ln>
            <a:noFill/>
          </a:ln>
        </p:spPr>
        <p:txBody>
          <a:bodyPr lIns="90000" tIns="45000" rIns="90000" bIns="45000" anchor="ctr"/>
          <a:lstStyle/>
          <a:p>
            <a:pPr>
              <a:lnSpc>
                <a:spcPct val="100000"/>
              </a:lnSpc>
            </a:pPr>
            <a:r>
              <a:rPr lang="en-US" sz="2600" b="1" strike="noStrike" spc="-1">
                <a:solidFill>
                  <a:srgbClr val="0070C0"/>
                </a:solidFill>
                <a:uFill>
                  <a:solidFill>
                    <a:srgbClr val="FFFFFF"/>
                  </a:solidFill>
                </a:uFill>
                <a:latin typeface="Lucida Sans Unicode"/>
              </a:rPr>
              <a:t>ACR Talk on “The Role of Market Surveillance vis-a-vis the placing of cosmetics on the Market” - 22 Oct 2015</a:t>
            </a:r>
            <a:endParaRPr/>
          </a:p>
        </p:txBody>
      </p:sp>
      <p:sp>
        <p:nvSpPr>
          <p:cNvPr id="142" name="CustomShape 3"/>
          <p:cNvSpPr/>
          <p:nvPr/>
        </p:nvSpPr>
        <p:spPr>
          <a:xfrm>
            <a:off x="12384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43" name="CustomShape 4"/>
          <p:cNvSpPr/>
          <p:nvPr/>
        </p:nvSpPr>
        <p:spPr>
          <a:xfrm>
            <a:off x="276120" y="792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44" name="CustomShape 5"/>
          <p:cNvSpPr/>
          <p:nvPr/>
        </p:nvSpPr>
        <p:spPr>
          <a:xfrm>
            <a:off x="428760" y="16020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45" name="CustomShape 6"/>
          <p:cNvSpPr/>
          <p:nvPr/>
        </p:nvSpPr>
        <p:spPr>
          <a:xfrm>
            <a:off x="581040" y="31284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146" name="Picture 7"/>
          <p:cNvPicPr/>
          <p:nvPr/>
        </p:nvPicPr>
        <p:blipFill>
          <a:blip r:embed="rId2"/>
          <a:srcRect t="9102"/>
          <a:stretch/>
        </p:blipFill>
        <p:spPr>
          <a:xfrm>
            <a:off x="6808680" y="3352680"/>
            <a:ext cx="1649160" cy="1980720"/>
          </a:xfrm>
          <a:prstGeom prst="rect">
            <a:avLst/>
          </a:prstGeom>
          <a:ln w="936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304920" y="2209680"/>
            <a:ext cx="5866920" cy="3962160"/>
          </a:xfrm>
          <a:prstGeom prst="rect">
            <a:avLst/>
          </a:prstGeom>
          <a:noFill/>
          <a:ln>
            <a:noFill/>
          </a:ln>
        </p:spPr>
        <p:txBody>
          <a:bodyPr lIns="90000" tIns="45000" rIns="90000" bIns="45000"/>
          <a:lstStyle/>
          <a:p>
            <a:pPr marL="109800" algn="ctr">
              <a:lnSpc>
                <a:spcPct val="100000"/>
              </a:lnSpc>
            </a:pPr>
            <a:r>
              <a:rPr lang="en-US" sz="2700" strike="noStrike" spc="-1">
                <a:solidFill>
                  <a:srgbClr val="000000"/>
                </a:solidFill>
                <a:uFill>
                  <a:solidFill>
                    <a:srgbClr val="FFFFFF"/>
                  </a:solidFill>
                </a:uFill>
                <a:latin typeface="Calibri"/>
              </a:rPr>
              <a:t>“Beauty Therapy in Malta and Standardisation”</a:t>
            </a:r>
            <a:endParaRPr/>
          </a:p>
          <a:p>
            <a:pPr marL="109800" algn="ctr">
              <a:lnSpc>
                <a:spcPct val="100000"/>
              </a:lnSpc>
            </a:pPr>
            <a:r>
              <a:rPr lang="en-US" sz="2700" strike="noStrike" spc="-1">
                <a:solidFill>
                  <a:srgbClr val="000000"/>
                </a:solidFill>
                <a:uFill>
                  <a:solidFill>
                    <a:srgbClr val="FFFFFF"/>
                  </a:solidFill>
                </a:uFill>
                <a:latin typeface="Calibri"/>
              </a:rPr>
              <a:t>Speaker: Ms Magda Magri Naudi </a:t>
            </a:r>
            <a:endParaRPr/>
          </a:p>
          <a:p>
            <a:pPr marL="109800" algn="ctr">
              <a:lnSpc>
                <a:spcPct val="100000"/>
              </a:lnSpc>
            </a:pPr>
            <a:r>
              <a:rPr lang="en-US" sz="2400" strike="noStrike" spc="-1">
                <a:solidFill>
                  <a:srgbClr val="000000"/>
                </a:solidFill>
                <a:uFill>
                  <a:solidFill>
                    <a:srgbClr val="FFFFFF"/>
                  </a:solidFill>
                </a:uFill>
                <a:latin typeface="Calibri"/>
              </a:rPr>
              <a:t>President of the Malta Association of Beauty Therapists (MABT) </a:t>
            </a:r>
            <a:endParaRPr/>
          </a:p>
          <a:p>
            <a:pPr marL="109800" algn="ctr">
              <a:lnSpc>
                <a:spcPct val="100000"/>
              </a:lnSpc>
            </a:pPr>
            <a:r>
              <a:rPr lang="en-US" sz="2400" strike="noStrike" spc="-1">
                <a:solidFill>
                  <a:srgbClr val="000000"/>
                </a:solidFill>
                <a:uFill>
                  <a:solidFill>
                    <a:srgbClr val="FFFFFF"/>
                  </a:solidFill>
                </a:uFill>
                <a:latin typeface="Calibri"/>
              </a:rPr>
              <a:t>General Secretary of the European Confederation CEPEC; </a:t>
            </a:r>
            <a:endParaRPr/>
          </a:p>
          <a:p>
            <a:pPr marL="109800" algn="ctr">
              <a:lnSpc>
                <a:spcPct val="100000"/>
              </a:lnSpc>
            </a:pPr>
            <a:r>
              <a:rPr lang="en-US" sz="2400" strike="noStrike" spc="-1">
                <a:solidFill>
                  <a:srgbClr val="000000"/>
                </a:solidFill>
                <a:uFill>
                  <a:solidFill>
                    <a:srgbClr val="FFFFFF"/>
                  </a:solidFill>
                </a:uFill>
                <a:latin typeface="Calibri"/>
              </a:rPr>
              <a:t>Tutor and Internal Verifier VCTC </a:t>
            </a:r>
            <a:endParaRPr/>
          </a:p>
        </p:txBody>
      </p:sp>
      <p:sp>
        <p:nvSpPr>
          <p:cNvPr id="148" name="TextShape 2"/>
          <p:cNvSpPr txBox="1"/>
          <p:nvPr/>
        </p:nvSpPr>
        <p:spPr>
          <a:xfrm>
            <a:off x="1946880" y="533520"/>
            <a:ext cx="6739560" cy="88380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
</a:t>
            </a:r>
            <a:endParaRPr/>
          </a:p>
        </p:txBody>
      </p:sp>
      <p:sp>
        <p:nvSpPr>
          <p:cNvPr id="149" name="CustomShape 3"/>
          <p:cNvSpPr/>
          <p:nvPr/>
        </p:nvSpPr>
        <p:spPr>
          <a:xfrm>
            <a:off x="1946880" y="274680"/>
            <a:ext cx="673956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2600" b="1" strike="noStrike" spc="-1">
                <a:solidFill>
                  <a:srgbClr val="0070C0"/>
                </a:solidFill>
                <a:uFill>
                  <a:solidFill>
                    <a:srgbClr val="FFFFFF"/>
                  </a:solidFill>
                </a:uFill>
                <a:latin typeface="Lucida Sans Unicode"/>
              </a:rPr>
              <a:t>ACR Talk on “The Role of Market Surveillance vis-a-vis the placing of cosmetics on the Market” – 22 Oct 2015</a:t>
            </a:r>
            <a:endParaRPr/>
          </a:p>
        </p:txBody>
      </p:sp>
      <p:pic>
        <p:nvPicPr>
          <p:cNvPr id="150" name="Picture 2"/>
          <p:cNvPicPr/>
          <p:nvPr/>
        </p:nvPicPr>
        <p:blipFill>
          <a:blip r:embed="rId2"/>
          <a:stretch/>
        </p:blipFill>
        <p:spPr>
          <a:xfrm>
            <a:off x="6528600" y="2590920"/>
            <a:ext cx="2369160" cy="257076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1946880" y="320760"/>
            <a:ext cx="673956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2600" b="1" strike="noStrike" spc="-1">
                <a:solidFill>
                  <a:srgbClr val="92D050"/>
                </a:solidFill>
                <a:uFill>
                  <a:solidFill>
                    <a:srgbClr val="FFFFFF"/>
                  </a:solidFill>
                </a:uFill>
                <a:latin typeface="Lucida Sans Unicode"/>
              </a:rPr>
              <a:t>ACR Talk on “The Role of Market Surveillance vis-a-vis the placing of cosmetics on the Market” – 22 Oct 2015</a:t>
            </a:r>
            <a:endParaRPr/>
          </a:p>
        </p:txBody>
      </p:sp>
      <p:pic>
        <p:nvPicPr>
          <p:cNvPr id="152" name="Picture 2"/>
          <p:cNvPicPr/>
          <p:nvPr/>
        </p:nvPicPr>
        <p:blipFill>
          <a:blip r:embed="rId2"/>
          <a:stretch/>
        </p:blipFill>
        <p:spPr>
          <a:xfrm>
            <a:off x="1905120" y="1905120"/>
            <a:ext cx="5667120" cy="3933360"/>
          </a:xfrm>
          <a:prstGeom prst="rect">
            <a:avLst/>
          </a:prstGeom>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457200" y="2061000"/>
            <a:ext cx="853416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 President, Mary Mangion spoke about the role of ACR, followed by an explanation on the initiatives of the ACR</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Audience: group of widows and widowers at the Oratorju Mosta.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About fifty people attended, women outnumbering the men but a good attendance still of the male gender. </a:t>
            </a:r>
            <a:endParaRPr/>
          </a:p>
          <a:p>
            <a:pPr>
              <a:lnSpc>
                <a:spcPct val="100000"/>
              </a:lnSpc>
            </a:pPr>
            <a:endParaRPr/>
          </a:p>
        </p:txBody>
      </p:sp>
      <p:sp>
        <p:nvSpPr>
          <p:cNvPr id="154"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3200" b="1" strike="noStrike" spc="-1">
                <a:solidFill>
                  <a:srgbClr val="0070C0"/>
                </a:solidFill>
                <a:uFill>
                  <a:solidFill>
                    <a:srgbClr val="FFFFFF"/>
                  </a:solidFill>
                </a:uFill>
                <a:latin typeface="Lucida Sans Unicode"/>
              </a:rPr>
              <a:t>Talk by ACR President  - “An overview of ACR” – 13 Nov 2015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Shape 1"/>
          <p:cNvSpPr txBox="1"/>
          <p:nvPr/>
        </p:nvSpPr>
        <p:spPr>
          <a:xfrm>
            <a:off x="457200" y="1752480"/>
            <a:ext cx="8229240" cy="425448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Organised by MEUSAC and the Speaker of the House of Representatives at the new Parliament Building.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European Commission Vice President responsible for the Euro and Social Dialogue, Valdis Dombrovskis  addressed the participants.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Grace Attard (EESC Bureau Member) raised the following points:</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Maltese citizens, like many European citizens, are currently detached from the EU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The importance of a social dialogue</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Issues to be tackled: the creation of quality jobs, poverty and inequality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Digitalisation as the core solution for future jobs.</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Research and development need adequate funding </a:t>
            </a:r>
            <a:endParaRPr/>
          </a:p>
          <a:p>
            <a:pPr>
              <a:lnSpc>
                <a:spcPct val="100000"/>
              </a:lnSpc>
            </a:pPr>
            <a:endParaRPr/>
          </a:p>
        </p:txBody>
      </p:sp>
      <p:sp>
        <p:nvSpPr>
          <p:cNvPr id="156"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2600" b="1" strike="noStrike" spc="-1">
                <a:solidFill>
                  <a:srgbClr val="0070C0"/>
                </a:solidFill>
                <a:uFill>
                  <a:solidFill>
                    <a:srgbClr val="FFFFFF"/>
                  </a:solidFill>
                </a:uFill>
                <a:latin typeface="Lucida Sans Unicode"/>
              </a:rPr>
              <a:t>‘The Future of Social Dialogue in the European Union’ a MEUSAC Meeting – 
08 May 2015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1143000" y="76320"/>
            <a:ext cx="8381520" cy="990360"/>
          </a:xfrm>
          <a:prstGeom prst="rect">
            <a:avLst/>
          </a:prstGeom>
          <a:noFill/>
          <a:ln>
            <a:noFill/>
          </a:ln>
        </p:spPr>
        <p:txBody>
          <a:bodyPr lIns="90000" tIns="45000" rIns="90000" bIns="45000" anchor="ctr"/>
          <a:lstStyle/>
          <a:p>
            <a:pPr algn="ctr">
              <a:lnSpc>
                <a:spcPct val="100000"/>
              </a:lnSpc>
            </a:pPr>
            <a:r>
              <a:rPr lang="en-US" sz="3600" b="1" strike="noStrike" spc="-1">
                <a:solidFill>
                  <a:srgbClr val="0070C0"/>
                </a:solidFill>
                <a:uFill>
                  <a:solidFill>
                    <a:srgbClr val="FFFFFF"/>
                  </a:solidFill>
                </a:uFill>
                <a:latin typeface="Lucida Sans Unicode"/>
              </a:rPr>
              <a:t>The Executive Committee 2015</a:t>
            </a:r>
            <a:endParaRPr/>
          </a:p>
        </p:txBody>
      </p:sp>
      <p:sp>
        <p:nvSpPr>
          <p:cNvPr id="103" name="CustomShape 2"/>
          <p:cNvSpPr/>
          <p:nvPr/>
        </p:nvSpPr>
        <p:spPr>
          <a:xfrm>
            <a:off x="152280" y="4191120"/>
            <a:ext cx="8748000" cy="228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1" strike="noStrike" spc="-1">
                <a:solidFill>
                  <a:srgbClr val="0070C0"/>
                </a:solidFill>
                <a:uFill>
                  <a:solidFill>
                    <a:srgbClr val="FFFFFF"/>
                  </a:solidFill>
                </a:uFill>
                <a:latin typeface="Lucida Sans Unicode"/>
              </a:rPr>
              <a:t>President		Mary Mangion 	</a:t>
            </a:r>
            <a:endParaRPr/>
          </a:p>
          <a:p>
            <a:pPr>
              <a:lnSpc>
                <a:spcPct val="100000"/>
              </a:lnSpc>
            </a:pPr>
            <a:r>
              <a:rPr lang="en-GB" sz="1800" b="1" strike="noStrike" spc="-1">
                <a:solidFill>
                  <a:srgbClr val="0070C0"/>
                </a:solidFill>
                <a:uFill>
                  <a:solidFill>
                    <a:srgbClr val="FFFFFF"/>
                  </a:solidFill>
                </a:uFill>
                <a:latin typeface="Lucida Sans Unicode"/>
              </a:rPr>
              <a:t>General Secretary 	Grace Attard 		</a:t>
            </a:r>
            <a:endParaRPr/>
          </a:p>
          <a:p>
            <a:pPr>
              <a:lnSpc>
                <a:spcPct val="100000"/>
              </a:lnSpc>
            </a:pPr>
            <a:r>
              <a:rPr lang="en-GB" sz="1800" b="1" strike="noStrike" spc="-1">
                <a:solidFill>
                  <a:srgbClr val="0070C0"/>
                </a:solidFill>
                <a:uFill>
                  <a:solidFill>
                    <a:srgbClr val="FFFFFF"/>
                  </a:solidFill>
                </a:uFill>
                <a:latin typeface="Lucida Sans Unicode"/>
              </a:rPr>
              <a:t>Hon Treasurer 		Pauline Azzopardi 	</a:t>
            </a:r>
            <a:endParaRPr/>
          </a:p>
          <a:p>
            <a:pPr>
              <a:lnSpc>
                <a:spcPct val="100000"/>
              </a:lnSpc>
            </a:pPr>
            <a:r>
              <a:rPr lang="en-GB" sz="1800" b="1" strike="noStrike" spc="-1">
                <a:solidFill>
                  <a:srgbClr val="0070C0"/>
                </a:solidFill>
                <a:uFill>
                  <a:solidFill>
                    <a:srgbClr val="FFFFFF"/>
                  </a:solidFill>
                </a:uFill>
                <a:latin typeface="Lucida Sans Unicode"/>
              </a:rPr>
              <a:t>Members 		Anna Dalli (Assistant Treasurer)</a:t>
            </a:r>
            <a:endParaRPr/>
          </a:p>
          <a:p>
            <a:pPr>
              <a:lnSpc>
                <a:spcPct val="100000"/>
              </a:lnSpc>
            </a:pPr>
            <a:r>
              <a:rPr lang="en-GB" sz="1800" b="1" strike="noStrike" spc="-1">
                <a:solidFill>
                  <a:srgbClr val="0070C0"/>
                </a:solidFill>
                <a:uFill>
                  <a:solidFill>
                    <a:srgbClr val="FFFFFF"/>
                  </a:solidFill>
                </a:uFill>
                <a:latin typeface="Lucida Sans Unicode"/>
              </a:rPr>
              <a:t>			Barbara Buttigieg (Public Relations)</a:t>
            </a:r>
            <a:endParaRPr/>
          </a:p>
          <a:p>
            <a:pPr>
              <a:lnSpc>
                <a:spcPct val="100000"/>
              </a:lnSpc>
            </a:pPr>
            <a:r>
              <a:rPr lang="en-GB" sz="1800" b="1" strike="noStrike" spc="-1">
                <a:solidFill>
                  <a:srgbClr val="0070C0"/>
                </a:solidFill>
                <a:uFill>
                  <a:solidFill>
                    <a:srgbClr val="FFFFFF"/>
                  </a:solidFill>
                </a:uFill>
                <a:latin typeface="Lucida Sans Unicode"/>
              </a:rPr>
              <a:t>			Marie Demicoli (Assistant Secretary) </a:t>
            </a:r>
            <a:endParaRPr/>
          </a:p>
          <a:p>
            <a:pPr>
              <a:lnSpc>
                <a:spcPct val="100000"/>
              </a:lnSpc>
            </a:pPr>
            <a:r>
              <a:rPr lang="en-GB" sz="1800" b="1" strike="noStrike" spc="-1">
                <a:solidFill>
                  <a:srgbClr val="0070C0"/>
                </a:solidFill>
                <a:uFill>
                  <a:solidFill>
                    <a:srgbClr val="FFFFFF"/>
                  </a:solidFill>
                </a:uFill>
                <a:latin typeface="Lucida Sans Unicode"/>
              </a:rPr>
              <a:t>			Lina Caruana </a:t>
            </a:r>
            <a:endParaRPr/>
          </a:p>
          <a:p>
            <a:pPr>
              <a:lnSpc>
                <a:spcPct val="100000"/>
              </a:lnSpc>
            </a:pPr>
            <a:r>
              <a:rPr lang="en-GB" sz="1800" b="1" strike="noStrike" spc="-1">
                <a:solidFill>
                  <a:srgbClr val="0070C0"/>
                </a:solidFill>
                <a:uFill>
                  <a:solidFill>
                    <a:srgbClr val="FFFFFF"/>
                  </a:solidFill>
                </a:uFill>
                <a:latin typeface="Lucida Sans Unicode"/>
              </a:rPr>
              <a:t>			Doris Bingley</a:t>
            </a:r>
            <a:endParaRPr/>
          </a:p>
        </p:txBody>
      </p:sp>
      <p:pic>
        <p:nvPicPr>
          <p:cNvPr id="104" name="Picture 2"/>
          <p:cNvPicPr/>
          <p:nvPr/>
        </p:nvPicPr>
        <p:blipFill>
          <a:blip r:embed="rId3"/>
          <a:stretch/>
        </p:blipFill>
        <p:spPr>
          <a:xfrm>
            <a:off x="4267080" y="969120"/>
            <a:ext cx="1539000" cy="1392840"/>
          </a:xfrm>
          <a:prstGeom prst="rect">
            <a:avLst/>
          </a:prstGeom>
          <a:ln>
            <a:noFill/>
          </a:ln>
        </p:spPr>
      </p:pic>
      <p:pic>
        <p:nvPicPr>
          <p:cNvPr id="105" name="Picture 4"/>
          <p:cNvPicPr/>
          <p:nvPr/>
        </p:nvPicPr>
        <p:blipFill>
          <a:blip r:embed="rId4"/>
          <a:stretch/>
        </p:blipFill>
        <p:spPr>
          <a:xfrm>
            <a:off x="7242840" y="2656080"/>
            <a:ext cx="1215000" cy="1382040"/>
          </a:xfrm>
          <a:prstGeom prst="rect">
            <a:avLst/>
          </a:prstGeom>
          <a:ln>
            <a:noFill/>
          </a:ln>
        </p:spPr>
      </p:pic>
      <p:pic>
        <p:nvPicPr>
          <p:cNvPr id="106" name="Picture 6"/>
          <p:cNvPicPr/>
          <p:nvPr/>
        </p:nvPicPr>
        <p:blipFill>
          <a:blip r:embed="rId5"/>
          <a:stretch/>
        </p:blipFill>
        <p:spPr>
          <a:xfrm>
            <a:off x="-1523880" y="0"/>
            <a:ext cx="25755120" cy="14487120"/>
          </a:xfrm>
          <a:prstGeom prst="rect">
            <a:avLst/>
          </a:prstGeom>
          <a:ln>
            <a:noFill/>
          </a:ln>
          <a:scene3d>
            <a:camera prst="orthographicFront">
              <a:rot lat="0" lon="5400000" rev="0"/>
            </a:camera>
            <a:lightRig rig="threePt" dir="t"/>
          </a:scene3d>
        </p:spPr>
      </p:pic>
      <p:pic>
        <p:nvPicPr>
          <p:cNvPr id="107" name="Picture 9"/>
          <p:cNvPicPr/>
          <p:nvPr/>
        </p:nvPicPr>
        <p:blipFill>
          <a:blip r:embed="rId6"/>
          <a:stretch/>
        </p:blipFill>
        <p:spPr>
          <a:xfrm>
            <a:off x="2438280" y="966600"/>
            <a:ext cx="1523520" cy="1395360"/>
          </a:xfrm>
          <a:prstGeom prst="rect">
            <a:avLst/>
          </a:prstGeom>
          <a:ln>
            <a:noFill/>
          </a:ln>
        </p:spPr>
      </p:pic>
      <p:pic>
        <p:nvPicPr>
          <p:cNvPr id="108" name="Picture 11"/>
          <p:cNvPicPr/>
          <p:nvPr/>
        </p:nvPicPr>
        <p:blipFill>
          <a:blip r:embed="rId7"/>
          <a:stretch/>
        </p:blipFill>
        <p:spPr>
          <a:xfrm>
            <a:off x="6248520" y="969120"/>
            <a:ext cx="1456920" cy="1392840"/>
          </a:xfrm>
          <a:prstGeom prst="rect">
            <a:avLst/>
          </a:prstGeom>
          <a:ln>
            <a:noFill/>
          </a:ln>
        </p:spPr>
      </p:pic>
      <p:pic>
        <p:nvPicPr>
          <p:cNvPr id="109" name="Picture 13"/>
          <p:cNvPicPr/>
          <p:nvPr/>
        </p:nvPicPr>
        <p:blipFill>
          <a:blip r:embed="rId8"/>
          <a:stretch/>
        </p:blipFill>
        <p:spPr>
          <a:xfrm>
            <a:off x="4267080" y="2640960"/>
            <a:ext cx="1447560" cy="1397160"/>
          </a:xfrm>
          <a:prstGeom prst="rect">
            <a:avLst/>
          </a:prstGeom>
          <a:ln>
            <a:noFill/>
          </a:ln>
        </p:spPr>
      </p:pic>
      <p:pic>
        <p:nvPicPr>
          <p:cNvPr id="110" name="Picture 2"/>
          <p:cNvPicPr/>
          <p:nvPr/>
        </p:nvPicPr>
        <p:blipFill>
          <a:blip r:embed="rId9"/>
          <a:stretch/>
        </p:blipFill>
        <p:spPr>
          <a:xfrm>
            <a:off x="5923800" y="2655000"/>
            <a:ext cx="1086120" cy="1383120"/>
          </a:xfrm>
          <a:prstGeom prst="rect">
            <a:avLst/>
          </a:prstGeom>
          <a:ln>
            <a:noFill/>
          </a:ln>
        </p:spPr>
      </p:pic>
      <p:pic>
        <p:nvPicPr>
          <p:cNvPr id="111" name="Picture 2"/>
          <p:cNvPicPr/>
          <p:nvPr/>
        </p:nvPicPr>
        <p:blipFill>
          <a:blip r:embed="rId10"/>
          <a:stretch/>
        </p:blipFill>
        <p:spPr>
          <a:xfrm>
            <a:off x="2674440" y="2655000"/>
            <a:ext cx="1363680" cy="1383120"/>
          </a:xfrm>
          <a:prstGeom prst="rect">
            <a:avLst/>
          </a:prstGeom>
          <a:ln>
            <a:noFill/>
          </a:ln>
        </p:spPr>
      </p:pic>
      <p:pic>
        <p:nvPicPr>
          <p:cNvPr id="112" name="Picture 3"/>
          <p:cNvPicPr/>
          <p:nvPr/>
        </p:nvPicPr>
        <p:blipFill>
          <a:blip r:embed="rId11"/>
          <a:stretch/>
        </p:blipFill>
        <p:spPr>
          <a:xfrm>
            <a:off x="983160" y="2655000"/>
            <a:ext cx="1378800" cy="1383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Organised by Mr. Mark Weingard, Founder of Inspirasia Foundation and the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Malta Council for the Voluntary Sector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Conclusion of this conference is that for an NGO to be able to raise funds, it must speak on the same terms as the objective of the Company from which it is seeking support. However there should be mutual benefit.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Pauline Azzopardi and Lina Caruana participated </a:t>
            </a:r>
            <a:endParaRPr/>
          </a:p>
          <a:p>
            <a:pPr>
              <a:lnSpc>
                <a:spcPct val="100000"/>
              </a:lnSpc>
            </a:pPr>
            <a:endParaRPr/>
          </a:p>
        </p:txBody>
      </p:sp>
      <p:sp>
        <p:nvSpPr>
          <p:cNvPr id="158"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2600" b="1" strike="noStrike" spc="-1">
                <a:solidFill>
                  <a:srgbClr val="0070C0"/>
                </a:solidFill>
                <a:uFill>
                  <a:solidFill>
                    <a:srgbClr val="FFFFFF"/>
                  </a:solidFill>
                </a:uFill>
                <a:latin typeface="Lucida Sans Unicode"/>
              </a:rPr>
              <a:t>Conference High Impact : Improve your Organisations’ Performance – 
05 May 2015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DG Justice and Consumers of the European Commission launched an EU questionnaire on new contract rules for online purchases of digital content and tangible goods as part of a public consultation</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Pauline Azzopardi distributed it to the Committee to take part in the public consultation.</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This questionnaire was also placed on the ACR website</a:t>
            </a:r>
            <a:endParaRPr/>
          </a:p>
          <a:p>
            <a:pPr marL="365760" indent="-255600">
              <a:lnSpc>
                <a:spcPct val="100000"/>
              </a:lnSpc>
            </a:pPr>
            <a:r>
              <a:rPr lang="en-US" sz="2700" strike="noStrike" spc="-1">
                <a:solidFill>
                  <a:srgbClr val="000000"/>
                </a:solidFill>
                <a:uFill>
                  <a:solidFill>
                    <a:srgbClr val="FFFFFF"/>
                  </a:solidFill>
                </a:uFill>
                <a:latin typeface="Calibri"/>
              </a:rPr>
              <a:t> </a:t>
            </a:r>
            <a:endParaRPr/>
          </a:p>
        </p:txBody>
      </p:sp>
      <p:sp>
        <p:nvSpPr>
          <p:cNvPr id="160" name="TextShape 2"/>
          <p:cNvSpPr txBox="1"/>
          <p:nvPr/>
        </p:nvSpPr>
        <p:spPr>
          <a:xfrm>
            <a:off x="1946880" y="533520"/>
            <a:ext cx="69681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EU Questionnaire on contract rules for online purchases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457200" y="2514600"/>
            <a:ext cx="8229240" cy="1828440"/>
          </a:xfrm>
          <a:prstGeom prst="rect">
            <a:avLst/>
          </a:prstGeom>
          <a:noFill/>
          <a:ln>
            <a:noFill/>
          </a:ln>
        </p:spPr>
        <p:txBody>
          <a:bodyPr lIns="90000" tIns="45000" rIns="90000" bIns="45000"/>
          <a:lstStyle/>
          <a:p>
            <a:pPr marL="109800" algn="ctr">
              <a:lnSpc>
                <a:spcPct val="100000"/>
              </a:lnSpc>
            </a:pPr>
            <a:r>
              <a:rPr lang="en-US" sz="4000" b="1" strike="noStrike" spc="-1">
                <a:solidFill>
                  <a:srgbClr val="0070C0"/>
                </a:solidFill>
                <a:uFill>
                  <a:solidFill>
                    <a:srgbClr val="FFFFFF"/>
                  </a:solidFill>
                </a:uFill>
                <a:latin typeface="Calibri"/>
              </a:rPr>
              <a:t>Participation in Conferences and Public Dialogues </a:t>
            </a:r>
            <a:endParaRPr/>
          </a:p>
          <a:p>
            <a:pPr>
              <a:lnSpc>
                <a:spcPct val="100000"/>
              </a:lnSpc>
            </a:pPr>
            <a:endParaRPr/>
          </a:p>
        </p:txBody>
      </p:sp>
      <p:sp>
        <p:nvSpPr>
          <p:cNvPr id="162" name="TextShape 2"/>
          <p:cNvSpPr txBox="1"/>
          <p:nvPr/>
        </p:nvSpPr>
        <p:spPr>
          <a:xfrm>
            <a:off x="1946880" y="274680"/>
            <a:ext cx="6739560" cy="1142640"/>
          </a:xfrm>
          <a:prstGeom prst="rect">
            <a:avLst/>
          </a:prstGeom>
          <a:noFill/>
          <a:ln>
            <a:noFill/>
          </a:ln>
        </p:spPr>
        <p:txBody>
          <a:bodyPr lIns="90000" tIns="45000" rIns="90000" bIns="45000" anchor="ctr"/>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Shape 1"/>
          <p:cNvSpPr txBox="1"/>
          <p:nvPr/>
        </p:nvSpPr>
        <p:spPr>
          <a:xfrm>
            <a:off x="457200" y="2057400"/>
            <a:ext cx="8534160" cy="4647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 Executive Committee member, Lina Caruana actively participated in the Malta Business Bureau Consultation session. </a:t>
            </a:r>
            <a:endParaRPr/>
          </a:p>
          <a:p>
            <a:pPr>
              <a:lnSpc>
                <a:spcPct val="100000"/>
              </a:lnSpc>
            </a:pPr>
            <a:endParaRPr/>
          </a:p>
          <a:p>
            <a:pPr marL="109800">
              <a:lnSpc>
                <a:spcPct val="100000"/>
              </a:lnSpc>
            </a:pPr>
            <a:r>
              <a:rPr lang="en-US" sz="2700" b="1" i="1" strike="noStrike" spc="-1">
                <a:solidFill>
                  <a:srgbClr val="000000"/>
                </a:solidFill>
                <a:uFill>
                  <a:solidFill>
                    <a:srgbClr val="FFFFFF"/>
                  </a:solidFill>
                </a:uFill>
                <a:latin typeface="Calibri"/>
              </a:rPr>
              <a:t>Recommendations:</a:t>
            </a:r>
            <a:r>
              <a:rPr lang="en-US" sz="2700" strike="noStrike" spc="-1">
                <a:solidFill>
                  <a:srgbClr val="000000"/>
                </a:solidFill>
                <a:uFill>
                  <a:solidFill>
                    <a:srgbClr val="FFFFFF"/>
                  </a:solidFill>
                </a:uFill>
                <a:latin typeface="Calibri"/>
              </a:rPr>
              <a:t>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Association for Consumer Rights can contribute to society by being a watchdog and urging governments to attend to the business structures and how they function based on actual basis of scientific information. </a:t>
            </a:r>
            <a:endParaRPr/>
          </a:p>
          <a:p>
            <a:pPr>
              <a:lnSpc>
                <a:spcPct val="100000"/>
              </a:lnSpc>
            </a:pP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 can also make use of experts such as:</a:t>
            </a:r>
            <a:endParaRPr/>
          </a:p>
          <a:p>
            <a:pPr marL="624240" indent="-514080">
              <a:lnSpc>
                <a:spcPct val="100000"/>
              </a:lnSpc>
              <a:buClr>
                <a:srgbClr val="2DA2BF"/>
              </a:buClr>
              <a:buSzPct val="68000"/>
              <a:buFont typeface="Lucida Sans Unicode"/>
              <a:buAutoNum type="arabicPeriod"/>
            </a:pPr>
            <a:r>
              <a:rPr lang="en-US" sz="2700" strike="noStrike" spc="-1">
                <a:solidFill>
                  <a:srgbClr val="000000"/>
                </a:solidFill>
                <a:uFill>
                  <a:solidFill>
                    <a:srgbClr val="FFFFFF"/>
                  </a:solidFill>
                </a:uFill>
                <a:latin typeface="Calibri"/>
              </a:rPr>
              <a:t>Profs Claude Farrugia, Chemistry Department, Uni of Malta on Pharmaceuticals. </a:t>
            </a:r>
            <a:endParaRPr/>
          </a:p>
          <a:p>
            <a:pPr marL="624240" indent="-514080">
              <a:lnSpc>
                <a:spcPct val="100000"/>
              </a:lnSpc>
              <a:buClr>
                <a:srgbClr val="2DA2BF"/>
              </a:buClr>
              <a:buSzPct val="68000"/>
              <a:buFont typeface="Lucida Sans Unicode"/>
              <a:buAutoNum type="arabicPeriod"/>
            </a:pPr>
            <a:r>
              <a:rPr lang="en-US" sz="2700" strike="noStrike" spc="-1">
                <a:solidFill>
                  <a:srgbClr val="000000"/>
                </a:solidFill>
                <a:uFill>
                  <a:solidFill>
                    <a:srgbClr val="FFFFFF"/>
                  </a:solidFill>
                </a:uFill>
                <a:latin typeface="Calibri"/>
              </a:rPr>
              <a:t>Ivan Ebejer Officer at Ewropa House on EU Semester information.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 number of presentations of this session were sent to ACR  </a:t>
            </a:r>
            <a:endParaRPr/>
          </a:p>
          <a:p>
            <a:pPr>
              <a:lnSpc>
                <a:spcPct val="100000"/>
              </a:lnSpc>
            </a:pPr>
            <a:endParaRPr/>
          </a:p>
          <a:p>
            <a:pPr>
              <a:lnSpc>
                <a:spcPct val="100000"/>
              </a:lnSpc>
            </a:pPr>
            <a:endParaRPr/>
          </a:p>
          <a:p>
            <a:pPr>
              <a:lnSpc>
                <a:spcPct val="100000"/>
              </a:lnSpc>
            </a:pPr>
            <a:endParaRPr/>
          </a:p>
        </p:txBody>
      </p:sp>
      <p:sp>
        <p:nvSpPr>
          <p:cNvPr id="164" name="TextShape 2"/>
          <p:cNvSpPr txBox="1"/>
          <p:nvPr/>
        </p:nvSpPr>
        <p:spPr>
          <a:xfrm>
            <a:off x="1981080" y="380880"/>
            <a:ext cx="6857640" cy="1294920"/>
          </a:xfrm>
          <a:prstGeom prst="rect">
            <a:avLst/>
          </a:prstGeom>
          <a:noFill/>
          <a:ln>
            <a:noFill/>
          </a:ln>
        </p:spPr>
        <p:txBody>
          <a:bodyPr lIns="90000" tIns="45000" rIns="90000" bIns="45000" anchor="ctr"/>
          <a:lstStyle/>
          <a:p>
            <a:pPr>
              <a:lnSpc>
                <a:spcPct val="100000"/>
              </a:lnSpc>
            </a:pPr>
            <a:r>
              <a:rPr lang="en-US" sz="3000" b="1" strike="noStrike" spc="-1">
                <a:solidFill>
                  <a:srgbClr val="0070C0"/>
                </a:solidFill>
                <a:uFill>
                  <a:solidFill>
                    <a:srgbClr val="FFFFFF"/>
                  </a:solidFill>
                </a:uFill>
                <a:latin typeface="Lucida Sans Unicode"/>
              </a:rPr>
              <a:t>Report on the Transatlantic Trading Partnership – TTIP consultation – 
3 July 2015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Shape 1"/>
          <p:cNvSpPr txBox="1"/>
          <p:nvPr/>
        </p:nvSpPr>
        <p:spPr>
          <a:xfrm>
            <a:off x="457200" y="2061000"/>
            <a:ext cx="8229240" cy="449208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 General Secretary contributed to the discussion on the EU-US Transatlantic Trade and Investment Partnership (TTIP) regarding the following points:-</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Safeguarding the interests of civil society;</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Addressing the situation of SMEs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Importance of not lowering existing EU standards in particular to farmers and agriculture;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GMOs and how these will change with the TTIP</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Ensuring standards that guarantee safety measures for medicines and medical devices .</a:t>
            </a:r>
            <a:endParaRPr/>
          </a:p>
          <a:p>
            <a:pPr>
              <a:lnSpc>
                <a:spcPct val="100000"/>
              </a:lnSpc>
            </a:pPr>
            <a:endParaRPr/>
          </a:p>
        </p:txBody>
      </p:sp>
      <p:sp>
        <p:nvSpPr>
          <p:cNvPr id="166"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3200" b="1" strike="noStrike" spc="-1">
                <a:solidFill>
                  <a:srgbClr val="0070C0"/>
                </a:solidFill>
                <a:uFill>
                  <a:solidFill>
                    <a:srgbClr val="FFFFFF"/>
                  </a:solidFill>
                </a:uFill>
                <a:latin typeface="Lucida Sans Unicode"/>
              </a:rPr>
              <a:t>Participation in the Enterprise Consultative Council – 24 Sep 2015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429000" y="1676520"/>
            <a:ext cx="5714640" cy="518112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Ministry for the Family and Social Solidarity, the Ministry for Finance and the Ministry for Education and Employment tasked a working group to draft a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National Policy for Retirement Income and Financial Literacy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an action plan for the period 2016-2018</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understanding the importance of planning for retirement is of significant importance.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a person has to be financially literate in savings and /or investments accrued across different life-events result in the financial rewards sought. </a:t>
            </a:r>
            <a:endParaRPr/>
          </a:p>
          <a:p>
            <a:pPr>
              <a:lnSpc>
                <a:spcPct val="100000"/>
              </a:lnSpc>
            </a:pPr>
            <a:endParaRPr/>
          </a:p>
        </p:txBody>
      </p:sp>
      <p:sp>
        <p:nvSpPr>
          <p:cNvPr id="168"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2800" b="1" strike="noStrike" spc="-1">
                <a:solidFill>
                  <a:srgbClr val="0070C0"/>
                </a:solidFill>
                <a:uFill>
                  <a:solidFill>
                    <a:srgbClr val="FFFFFF"/>
                  </a:solidFill>
                </a:uFill>
                <a:latin typeface="Lucida Sans Unicode"/>
              </a:rPr>
              <a:t>Launch of the Draft National Strategy for Retirement Income and Financial Literacy - 26 Jan 2016</a:t>
            </a:r>
            <a:endParaRPr/>
          </a:p>
        </p:txBody>
      </p:sp>
      <p:pic>
        <p:nvPicPr>
          <p:cNvPr id="169" name="Picture 2"/>
          <p:cNvPicPr/>
          <p:nvPr/>
        </p:nvPicPr>
        <p:blipFill>
          <a:blip r:embed="rId3"/>
          <a:stretch/>
        </p:blipFill>
        <p:spPr>
          <a:xfrm>
            <a:off x="0" y="1933920"/>
            <a:ext cx="3762000" cy="4952520"/>
          </a:xfrm>
          <a:prstGeom prst="rect">
            <a:avLst/>
          </a:prstGeom>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57200" y="1905120"/>
            <a:ext cx="8381520" cy="480024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Draft National Strategy key messages:</a:t>
            </a:r>
            <a:endParaRPr/>
          </a:p>
          <a:p>
            <a:pPr marL="365760" indent="-255600">
              <a:lnSpc>
                <a:spcPct val="100000"/>
              </a:lnSpc>
              <a:buClr>
                <a:srgbClr val="2DA2BF"/>
              </a:buClr>
              <a:buSzPct val="68000"/>
              <a:buFont typeface="Wingdings 3" charset="2"/>
              <a:buChar char=""/>
            </a:pPr>
            <a:r>
              <a:rPr lang="en-US" sz="2700" b="1" i="1" strike="noStrike" spc="-1">
                <a:solidFill>
                  <a:srgbClr val="000000"/>
                </a:solidFill>
                <a:uFill>
                  <a:solidFill>
                    <a:srgbClr val="FFFFFF"/>
                  </a:solidFill>
                </a:uFill>
                <a:latin typeface="Calibri"/>
              </a:rPr>
              <a:t>Knowledge</a:t>
            </a:r>
            <a:r>
              <a:rPr lang="en-US" sz="2700" strike="noStrike" spc="-1">
                <a:solidFill>
                  <a:srgbClr val="000000"/>
                </a:solidFill>
                <a:uFill>
                  <a:solidFill>
                    <a:srgbClr val="FFFFFF"/>
                  </a:solidFill>
                </a:uFill>
                <a:latin typeface="Calibri"/>
              </a:rPr>
              <a:t>: A person who is better informed makes improved and reasoned decisions</a:t>
            </a:r>
            <a:endParaRPr/>
          </a:p>
          <a:p>
            <a:pPr marL="365760" indent="-255600">
              <a:lnSpc>
                <a:spcPct val="100000"/>
              </a:lnSpc>
              <a:buClr>
                <a:srgbClr val="2DA2BF"/>
              </a:buClr>
              <a:buSzPct val="68000"/>
              <a:buFont typeface="Wingdings 3" charset="2"/>
              <a:buChar char=""/>
            </a:pPr>
            <a:r>
              <a:rPr lang="en-US" sz="2700" b="1" i="1" strike="noStrike" spc="-1">
                <a:solidFill>
                  <a:srgbClr val="000000"/>
                </a:solidFill>
                <a:uFill>
                  <a:solidFill>
                    <a:srgbClr val="FFFFFF"/>
                  </a:solidFill>
                </a:uFill>
                <a:latin typeface="Calibri"/>
              </a:rPr>
              <a:t>Planning</a:t>
            </a:r>
            <a:r>
              <a:rPr lang="en-US" sz="2700" strike="noStrike" spc="-1">
                <a:solidFill>
                  <a:srgbClr val="000000"/>
                </a:solidFill>
                <a:uFill>
                  <a:solidFill>
                    <a:srgbClr val="FFFFFF"/>
                  </a:solidFill>
                </a:uFill>
                <a:latin typeface="Calibri"/>
              </a:rPr>
              <a:t>: If better informed one can plan for the present and the future</a:t>
            </a:r>
            <a:endParaRPr/>
          </a:p>
          <a:p>
            <a:pPr marL="365760" indent="-255600">
              <a:lnSpc>
                <a:spcPct val="100000"/>
              </a:lnSpc>
              <a:buClr>
                <a:srgbClr val="2DA2BF"/>
              </a:buClr>
              <a:buSzPct val="68000"/>
              <a:buFont typeface="Wingdings 3" charset="2"/>
              <a:buChar char=""/>
            </a:pPr>
            <a:r>
              <a:rPr lang="en-US" sz="2700" b="1" i="1" strike="noStrike" spc="-1">
                <a:solidFill>
                  <a:srgbClr val="000000"/>
                </a:solidFill>
                <a:uFill>
                  <a:solidFill>
                    <a:srgbClr val="FFFFFF"/>
                  </a:solidFill>
                </a:uFill>
                <a:latin typeface="Calibri"/>
              </a:rPr>
              <a:t>Action</a:t>
            </a:r>
            <a:r>
              <a:rPr lang="en-US" sz="2700" strike="noStrike" spc="-1">
                <a:solidFill>
                  <a:srgbClr val="000000"/>
                </a:solidFill>
                <a:uFill>
                  <a:solidFill>
                    <a:srgbClr val="FFFFFF"/>
                  </a:solidFill>
                </a:uFill>
                <a:latin typeface="Calibri"/>
              </a:rPr>
              <a:t>: A person who is knowledgeable is able to act to improve their and their family’s future financial well-being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As a follow-up, ACR Gen Secretary, Grace Attard and NCW President Mary Gaerty , held a meeting with Mr Spiteri Gingell Chair of the Task Force at NCW Centre </a:t>
            </a:r>
            <a:endParaRPr/>
          </a:p>
        </p:txBody>
      </p:sp>
      <p:sp>
        <p:nvSpPr>
          <p:cNvPr id="171"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2800" b="1" strike="noStrike" spc="-1">
                <a:solidFill>
                  <a:srgbClr val="0070C0"/>
                </a:solidFill>
                <a:uFill>
                  <a:solidFill>
                    <a:srgbClr val="FFFFFF"/>
                  </a:solidFill>
                </a:uFill>
                <a:latin typeface="Lucida Sans Unicode"/>
              </a:rPr>
              <a:t>Launch of the Draft National Strategy for Retirement Income and Financial Literacy - 26 Jan 2016</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457200" y="2061000"/>
            <a:ext cx="8229240" cy="449208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Public Dialogue organised by the European Parliament Information Office, organised by Dr Peter Agius.</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An Insight by Experts and Maltese MEPs</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Eurostat survey findings that 83% of the Maltese population consider migration as the highest concern.</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Conference aimed at putting emphasis on the process after the arrival of migrants in Malta – integration</a:t>
            </a:r>
            <a:endParaRPr/>
          </a:p>
          <a:p>
            <a:pPr>
              <a:lnSpc>
                <a:spcPct val="100000"/>
              </a:lnSpc>
            </a:pPr>
            <a:endParaRPr/>
          </a:p>
        </p:txBody>
      </p:sp>
      <p:sp>
        <p:nvSpPr>
          <p:cNvPr id="173"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Conference ‘Living with Migration’ – 30 Oct 2015</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Presentation of prizes to companies who participated in ‘Servizz bi Tbissima’ project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 President Mary Mangion, Grace Attard , Marie Demicoli and Doris Bingley attended.</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 member Marie Demicoli has been a member of this promotion committee for two consecutive years. </a:t>
            </a:r>
            <a:endParaRPr/>
          </a:p>
          <a:p>
            <a:pPr>
              <a:lnSpc>
                <a:spcPct val="100000"/>
              </a:lnSpc>
            </a:pPr>
            <a:endParaRPr/>
          </a:p>
        </p:txBody>
      </p:sp>
      <p:sp>
        <p:nvSpPr>
          <p:cNvPr id="175" name="TextShape 2"/>
          <p:cNvSpPr txBox="1"/>
          <p:nvPr/>
        </p:nvSpPr>
        <p:spPr>
          <a:xfrm>
            <a:off x="1905120" y="457200"/>
            <a:ext cx="6739560" cy="1142640"/>
          </a:xfrm>
          <a:prstGeom prst="rect">
            <a:avLst/>
          </a:prstGeom>
          <a:noFill/>
          <a:ln>
            <a:noFill/>
          </a:ln>
        </p:spPr>
        <p:txBody>
          <a:bodyPr lIns="90000" tIns="45000" rIns="90000" bIns="45000" anchor="ctr"/>
          <a:lstStyle/>
          <a:p>
            <a:pPr>
              <a:lnSpc>
                <a:spcPct val="100000"/>
              </a:lnSpc>
            </a:pPr>
            <a:r>
              <a:rPr lang="en-US" sz="3300" b="1" strike="noStrike" spc="-1">
                <a:solidFill>
                  <a:srgbClr val="0070C0"/>
                </a:solidFill>
                <a:uFill>
                  <a:solidFill>
                    <a:srgbClr val="FFFFFF"/>
                  </a:solidFill>
                </a:uFill>
                <a:latin typeface="Lucida Sans Unicode"/>
              </a:rPr>
              <a:t>MCCAA Award – “Servizz bi Tbissima” Project -10 Nov 2015</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457200" y="1828800"/>
            <a:ext cx="8457840" cy="457164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An ACR delegation (Mary Mangion President, Grace Attard, Pauline Azzopardi and Marie Demicoli ) held a meeting with Mr Pizzuto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Director Joyce Borg and experts Maria Stivala and Melanie Vella took part in the discussions</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 number of issues were discussed :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literature of medicinal products in language that can be understood by Maltese consumers,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unfair practice regarding dates of guarantee obligations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lack of pricing on products,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duration of credit card vouchers when returning goods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prevention and reduction of food waste,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overindebtedness among others </a:t>
            </a:r>
            <a:endParaRPr/>
          </a:p>
          <a:p>
            <a:pPr>
              <a:lnSpc>
                <a:spcPct val="100000"/>
              </a:lnSpc>
            </a:pPr>
            <a:endParaRPr/>
          </a:p>
        </p:txBody>
      </p:sp>
      <p:sp>
        <p:nvSpPr>
          <p:cNvPr id="177"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3400" b="1" strike="noStrike" spc="-1">
                <a:solidFill>
                  <a:srgbClr val="0070C0"/>
                </a:solidFill>
                <a:uFill>
                  <a:solidFill>
                    <a:srgbClr val="FFFFFF"/>
                  </a:solidFill>
                </a:uFill>
                <a:latin typeface="Lucida Sans Unicode"/>
              </a:rPr>
              <a:t>ACR Meeting with MCCAA Chair Mr Pizzuto - 12 Feb 2015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457200" y="5417280"/>
            <a:ext cx="8416080" cy="685440"/>
          </a:xfrm>
          <a:prstGeom prst="rect">
            <a:avLst/>
          </a:prstGeom>
          <a:noFill/>
          <a:ln>
            <a:noFill/>
          </a:ln>
        </p:spPr>
        <p:txBody>
          <a:bodyPr lIns="90000" tIns="45000" rIns="90000" bIns="45000" anchor="ctr"/>
          <a:lstStyle/>
          <a:p>
            <a:pPr algn="ctr">
              <a:lnSpc>
                <a:spcPct val="100000"/>
              </a:lnSpc>
            </a:pPr>
            <a:r>
              <a:rPr lang="en-US" sz="4100" b="1" strike="noStrike" spc="-1">
                <a:solidFill>
                  <a:srgbClr val="0070C0"/>
                </a:solidFill>
                <a:uFill>
                  <a:solidFill>
                    <a:srgbClr val="FFFFFF"/>
                  </a:solidFill>
                </a:uFill>
                <a:latin typeface="Lucida Sans Unicode"/>
              </a:rPr>
              <a:t>http://acrmalta.weebly.com/</a:t>
            </a:r>
            <a:endParaRPr/>
          </a:p>
        </p:txBody>
      </p:sp>
      <p:pic>
        <p:nvPicPr>
          <p:cNvPr id="114" name="Picture 2"/>
          <p:cNvPicPr/>
          <p:nvPr/>
        </p:nvPicPr>
        <p:blipFill>
          <a:blip r:embed="rId2"/>
          <a:stretch/>
        </p:blipFill>
        <p:spPr>
          <a:xfrm>
            <a:off x="0" y="-14040"/>
            <a:ext cx="9143640" cy="5430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457200" y="2061000"/>
            <a:ext cx="8229240" cy="2282040"/>
          </a:xfrm>
          <a:prstGeom prst="rect">
            <a:avLst/>
          </a:prstGeom>
          <a:noFill/>
          <a:ln>
            <a:noFill/>
          </a:ln>
        </p:spPr>
        <p:txBody>
          <a:bodyPr lIns="90000" tIns="45000" rIns="90000" bIns="45000"/>
          <a:lstStyle/>
          <a:p>
            <a:pPr marL="109800" algn="ctr">
              <a:lnSpc>
                <a:spcPct val="100000"/>
              </a:lnSpc>
            </a:pPr>
            <a:r>
              <a:rPr lang="en-US" sz="4000" b="1" strike="noStrike" spc="-1">
                <a:solidFill>
                  <a:srgbClr val="0070C0"/>
                </a:solidFill>
                <a:uFill>
                  <a:solidFill>
                    <a:srgbClr val="FFFFFF"/>
                  </a:solidFill>
                </a:uFill>
                <a:latin typeface="Calibri"/>
              </a:rPr>
              <a:t>Civil Society participation in meetings of the MCESD Core Group</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Points that were raised during the meeting</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Investing in skills</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Work Programme 2000 for the long term unemployed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Social Enterprise</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Job Matching system</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Youth Guarantee Scheme</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Initiative for disabled</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Maternity Fund</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Making Work Pay Scheme</a:t>
            </a:r>
            <a:endParaRPr/>
          </a:p>
        </p:txBody>
      </p:sp>
      <p:sp>
        <p:nvSpPr>
          <p:cNvPr id="180" name="TextShape 2"/>
          <p:cNvSpPr txBox="1"/>
          <p:nvPr/>
        </p:nvSpPr>
        <p:spPr>
          <a:xfrm>
            <a:off x="1905120" y="457200"/>
            <a:ext cx="6739560" cy="1142640"/>
          </a:xfrm>
          <a:prstGeom prst="rect">
            <a:avLst/>
          </a:prstGeom>
          <a:noFill/>
          <a:ln>
            <a:noFill/>
          </a:ln>
        </p:spPr>
        <p:txBody>
          <a:bodyPr lIns="90000" tIns="45000" rIns="90000" bIns="45000" anchor="ctr"/>
          <a:lstStyle/>
          <a:p>
            <a:pPr>
              <a:lnSpc>
                <a:spcPct val="100000"/>
              </a:lnSpc>
            </a:pPr>
            <a:r>
              <a:rPr lang="en-US" sz="2600" b="1" strike="noStrike" spc="-1">
                <a:solidFill>
                  <a:srgbClr val="0070C0"/>
                </a:solidFill>
                <a:uFill>
                  <a:solidFill>
                    <a:srgbClr val="FFFFFF"/>
                  </a:solidFill>
                </a:uFill>
                <a:latin typeface="Lucida Sans Unicode"/>
              </a:rPr>
              <a:t>Meeting of MCESD Core Group on Jobs – 29 April 2015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457200" y="1905120"/>
            <a:ext cx="8686440" cy="4723920"/>
          </a:xfrm>
          <a:prstGeom prst="rect">
            <a:avLst/>
          </a:prstGeom>
          <a:noFill/>
          <a:ln>
            <a:noFill/>
          </a:ln>
        </p:spPr>
        <p:txBody>
          <a:bodyPr lIns="90000" tIns="45000" rIns="90000" bIns="45000"/>
          <a:lstStyle/>
          <a:p>
            <a:pPr marL="109800">
              <a:lnSpc>
                <a:spcPct val="100000"/>
              </a:lnSpc>
            </a:pPr>
            <a:r>
              <a:rPr lang="en-US" sz="2700" b="1" strike="noStrike" spc="-1">
                <a:solidFill>
                  <a:srgbClr val="000000"/>
                </a:solidFill>
                <a:uFill>
                  <a:solidFill>
                    <a:srgbClr val="FFFFFF"/>
                  </a:solidFill>
                </a:uFill>
                <a:latin typeface="Calibri"/>
              </a:rPr>
              <a:t>Recommendations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Addressing the lack of ‘representation’ in the MCESD CS</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need for feedback from authorities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Receiving on time the agenda and topics to be discussed by the MCESD so that CS members can prepare comments/recommendations </a:t>
            </a:r>
            <a:endParaRPr/>
          </a:p>
          <a:p>
            <a:pPr marL="365760" indent="-255600">
              <a:lnSpc>
                <a:spcPct val="100000"/>
              </a:lnSpc>
              <a:buClr>
                <a:srgbClr val="2DA2BF"/>
              </a:buClr>
              <a:buSzPct val="68000"/>
              <a:buFont typeface="Wingdings 3" charset="2"/>
              <a:buChar char=""/>
            </a:pPr>
            <a:r>
              <a:rPr lang="en-US" sz="2800" strike="noStrike" spc="-1">
                <a:solidFill>
                  <a:srgbClr val="000000"/>
                </a:solidFill>
                <a:uFill>
                  <a:solidFill>
                    <a:srgbClr val="FFFFFF"/>
                  </a:solidFill>
                </a:uFill>
                <a:latin typeface="Calibri"/>
              </a:rPr>
              <a:t>As in the EESC, Civil Society should be on equal level with Employers representatives and Trade Unions. This requires changes in national legislation</a:t>
            </a:r>
            <a:endParaRPr/>
          </a:p>
          <a:p>
            <a:pPr>
              <a:lnSpc>
                <a:spcPct val="100000"/>
              </a:lnSpc>
            </a:pPr>
            <a:endParaRPr/>
          </a:p>
        </p:txBody>
      </p:sp>
      <p:sp>
        <p:nvSpPr>
          <p:cNvPr id="182" name="TextShape 2"/>
          <p:cNvSpPr txBox="1"/>
          <p:nvPr/>
        </p:nvSpPr>
        <p:spPr>
          <a:xfrm>
            <a:off x="1946880" y="274680"/>
            <a:ext cx="7196760" cy="1142640"/>
          </a:xfrm>
          <a:prstGeom prst="rect">
            <a:avLst/>
          </a:prstGeom>
          <a:noFill/>
          <a:ln>
            <a:noFill/>
          </a:ln>
        </p:spPr>
        <p:txBody>
          <a:bodyPr lIns="90000" tIns="45000" rIns="90000" bIns="45000" anchor="ctr"/>
          <a:lstStyle/>
          <a:p>
            <a:pPr>
              <a:lnSpc>
                <a:spcPct val="100000"/>
              </a:lnSpc>
            </a:pPr>
            <a:r>
              <a:rPr lang="en-US" sz="2600" b="1" strike="noStrike" spc="-1">
                <a:solidFill>
                  <a:srgbClr val="0070C0"/>
                </a:solidFill>
                <a:uFill>
                  <a:solidFill>
                    <a:srgbClr val="FFFFFF"/>
                  </a:solidFill>
                </a:uFill>
                <a:latin typeface="Lucida Sans Unicode"/>
              </a:rPr>
              <a:t>MCESD Civil Society Public Hearing “Moving towards a more effective Social and Civil Dialogue” 20-21 October 2015</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 President, Mary Mangion and Assistant Secretary Marie Demicoli have been appointed representative and substitute respectively of the Consumers Sector on the MCESD Civil Society Committee.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 is now in a better position to promote consumer rights and consumer protection through the MCESD</a:t>
            </a:r>
            <a:endParaRPr/>
          </a:p>
          <a:p>
            <a:pPr>
              <a:lnSpc>
                <a:spcPct val="100000"/>
              </a:lnSpc>
            </a:pPr>
            <a:endParaRPr/>
          </a:p>
        </p:txBody>
      </p:sp>
      <p:sp>
        <p:nvSpPr>
          <p:cNvPr id="184"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MCESD Civil Society appointment for 2016-2018</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 Hon Treasurer  Pauline Azzopardi was one of the three Civil Society members elected on the MCESD Core Group  for 2013-2015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She participated in a number of  consultation meetings</a:t>
            </a:r>
            <a:endParaRPr/>
          </a:p>
          <a:p>
            <a:pPr>
              <a:lnSpc>
                <a:spcPct val="100000"/>
              </a:lnSpc>
            </a:pPr>
            <a:endParaRPr/>
          </a:p>
        </p:txBody>
      </p:sp>
      <p:sp>
        <p:nvSpPr>
          <p:cNvPr id="186" name="TextShape 2"/>
          <p:cNvSpPr txBox="1"/>
          <p:nvPr/>
        </p:nvSpPr>
        <p:spPr>
          <a:xfrm>
            <a:off x="1946880" y="274680"/>
            <a:ext cx="7044480" cy="1401480"/>
          </a:xfrm>
          <a:prstGeom prst="rect">
            <a:avLst/>
          </a:prstGeom>
          <a:noFill/>
          <a:ln>
            <a:noFill/>
          </a:ln>
        </p:spPr>
        <p:txBody>
          <a:bodyPr lIns="90000" tIns="45000" rIns="90000" bIns="45000" anchor="ctr"/>
          <a:lstStyle/>
          <a:p>
            <a:pPr>
              <a:lnSpc>
                <a:spcPct val="100000"/>
              </a:lnSpc>
            </a:pPr>
            <a:r>
              <a:rPr lang="en-US" sz="3600" b="1" strike="noStrike" spc="-1">
                <a:solidFill>
                  <a:srgbClr val="0070C0"/>
                </a:solidFill>
                <a:uFill>
                  <a:solidFill>
                    <a:srgbClr val="FFFFFF"/>
                  </a:solidFill>
                </a:uFill>
                <a:latin typeface="Lucida Sans Unicode"/>
              </a:rPr>
              <a:t>MEUSAC Core Group meetings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p:cNvSpPr txBox="1"/>
          <p:nvPr/>
        </p:nvSpPr>
        <p:spPr>
          <a:xfrm>
            <a:off x="228600" y="2061000"/>
            <a:ext cx="8457840" cy="44157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400" strike="noStrike" spc="-1">
                <a:solidFill>
                  <a:srgbClr val="000000"/>
                </a:solidFill>
                <a:uFill>
                  <a:solidFill>
                    <a:srgbClr val="FFFFFF"/>
                  </a:solidFill>
                </a:uFill>
                <a:latin typeface="Calibri"/>
              </a:rPr>
              <a:t>MEUSAC Core Group</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Meeting with Hon Dr Ian Borg, Parliamentary Secretary</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Preparations for the 2017 Malta Presidency were outlined.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Members of the MEUSAC Core group submitted their priorities to be dealt with during the Malta Presidency </a:t>
            </a:r>
            <a:endParaRPr/>
          </a:p>
          <a:p>
            <a:pPr>
              <a:lnSpc>
                <a:spcPct val="100000"/>
              </a:lnSpc>
            </a:pP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EESC Board Member Grace Attard and the Maltese members of the EESC delegation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Meetings with Parliamentary Secretary Hon Ian Borg and CEO Victor Camilleri in Malta and at Dar Malta in Brussels with the EESC members to discuss logistics.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Grace Attard was invited by the Parliamentary Secretary to collect the priorities of the Civil Society actors which were then submitted to Hon Ian Borg and CEO Victor Camilleri </a:t>
            </a:r>
            <a:endParaRPr/>
          </a:p>
        </p:txBody>
      </p:sp>
      <p:sp>
        <p:nvSpPr>
          <p:cNvPr id="188" name="TextShape 2"/>
          <p:cNvSpPr txBox="1"/>
          <p:nvPr/>
        </p:nvSpPr>
        <p:spPr>
          <a:xfrm>
            <a:off x="1981080" y="457200"/>
            <a:ext cx="6739560" cy="1218960"/>
          </a:xfrm>
          <a:prstGeom prst="rect">
            <a:avLst/>
          </a:prstGeom>
          <a:noFill/>
          <a:ln>
            <a:noFill/>
          </a:ln>
        </p:spPr>
        <p:txBody>
          <a:bodyPr lIns="90000" tIns="45000" rIns="90000" bIns="45000" anchor="ctr"/>
          <a:lstStyle/>
          <a:p>
            <a:pPr>
              <a:lnSpc>
                <a:spcPct val="100000"/>
              </a:lnSpc>
            </a:pPr>
            <a:r>
              <a:rPr lang="en-US" sz="3000" b="1" strike="noStrike" spc="-1">
                <a:solidFill>
                  <a:srgbClr val="0070C0"/>
                </a:solidFill>
                <a:uFill>
                  <a:solidFill>
                    <a:srgbClr val="FFFFFF"/>
                  </a:solidFill>
                </a:uFill>
                <a:latin typeface="Lucida Sans Unicode"/>
              </a:rPr>
              <a:t>Preparations for Maltese European Council Presidency 2017</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p:cNvSpPr txBox="1"/>
          <p:nvPr/>
        </p:nvSpPr>
        <p:spPr>
          <a:xfrm>
            <a:off x="457200" y="2438280"/>
            <a:ext cx="8534160" cy="39621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 representative Pauline Azzopardi participated</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Recommendations and proposals on the following themes were presented</a:t>
            </a:r>
            <a:r>
              <a:rPr lang="en-US" sz="2700" b="1" strike="noStrike" spc="-1">
                <a:solidFill>
                  <a:srgbClr val="000000"/>
                </a:solidFill>
                <a:uFill>
                  <a:solidFill>
                    <a:srgbClr val="FFFFFF"/>
                  </a:solidFill>
                </a:uFill>
                <a:latin typeface="Calibri"/>
              </a:rPr>
              <a:t>: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Innovation in the Blue Economy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Growth and Jobs in Coastal and Maritime Tourism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Maritime Surveillance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Sustainable Development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Plastic Waste Management </a:t>
            </a:r>
            <a:endParaRPr/>
          </a:p>
        </p:txBody>
      </p:sp>
      <p:sp>
        <p:nvSpPr>
          <p:cNvPr id="190" name="TextShape 2"/>
          <p:cNvSpPr txBox="1"/>
          <p:nvPr/>
        </p:nvSpPr>
        <p:spPr>
          <a:xfrm>
            <a:off x="1828800" y="304920"/>
            <a:ext cx="7391160" cy="2057040"/>
          </a:xfrm>
          <a:prstGeom prst="rect">
            <a:avLst/>
          </a:prstGeom>
          <a:noFill/>
          <a:ln>
            <a:noFill/>
          </a:ln>
        </p:spPr>
        <p:txBody>
          <a:bodyPr lIns="90000" tIns="45000" rIns="90000" bIns="45000" anchor="ctr"/>
          <a:lstStyle/>
          <a:p>
            <a:pPr>
              <a:lnSpc>
                <a:spcPct val="100000"/>
              </a:lnSpc>
            </a:pPr>
            <a:r>
              <a:rPr lang="en-US" sz="2600" b="1" strike="noStrike" spc="-1">
                <a:solidFill>
                  <a:srgbClr val="0070C0"/>
                </a:solidFill>
                <a:uFill>
                  <a:solidFill>
                    <a:srgbClr val="FFFFFF"/>
                  </a:solidFill>
                </a:uFill>
                <a:latin typeface="Lucida Sans Unicode"/>
              </a:rPr>
              <a:t>MEUSAC Core Group Meeting with EU Commissioner Karmenu Vella - 30 Jan 2015</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457200" y="2061000"/>
            <a:ext cx="8229240" cy="3945960"/>
          </a:xfrm>
          <a:prstGeom prst="rect">
            <a:avLst/>
          </a:prstGeom>
          <a:noFill/>
          <a:ln>
            <a:noFill/>
          </a:ln>
        </p:spPr>
        <p:txBody>
          <a:bodyPr lIns="90000" tIns="45000" rIns="90000" bIns="45000"/>
          <a:lstStyle/>
          <a:p>
            <a:pPr marL="109800">
              <a:lnSpc>
                <a:spcPct val="100000"/>
              </a:lnSpc>
            </a:pPr>
            <a:r>
              <a:rPr lang="en-US" sz="2700" strike="noStrike" spc="-1">
                <a:solidFill>
                  <a:srgbClr val="000000"/>
                </a:solidFill>
                <a:uFill>
                  <a:solidFill>
                    <a:srgbClr val="FFFFFF"/>
                  </a:solidFill>
                </a:uFill>
                <a:latin typeface="Calibri"/>
              </a:rPr>
              <a:t>Suggested topics:</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agreement on the TTIP: in addition to chemical substances, the problem of their uses and of the use of digital data;</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digital agenda: consumer rights in the digital domain; non-material content; digital issues, in particular for older people;</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effect of the media on civil society in relation to terrorism;</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energy from the point of view of consumers (energy transition) - in collaboration with the SDGs;</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use of chemicals (REACH);</a:t>
            </a:r>
            <a:endParaRPr/>
          </a:p>
          <a:p>
            <a:pPr>
              <a:lnSpc>
                <a:spcPct val="100000"/>
              </a:lnSpc>
            </a:pPr>
            <a:endParaRPr/>
          </a:p>
        </p:txBody>
      </p:sp>
      <p:sp>
        <p:nvSpPr>
          <p:cNvPr id="192" name="TextShape 2"/>
          <p:cNvSpPr txBox="1"/>
          <p:nvPr/>
        </p:nvSpPr>
        <p:spPr>
          <a:xfrm>
            <a:off x="1946880" y="274680"/>
            <a:ext cx="6739560" cy="1630080"/>
          </a:xfrm>
          <a:prstGeom prst="rect">
            <a:avLst/>
          </a:prstGeom>
          <a:noFill/>
          <a:ln>
            <a:noFill/>
          </a:ln>
        </p:spPr>
        <p:txBody>
          <a:bodyPr lIns="90000" tIns="45000" rIns="90000" bIns="45000" anchor="ctr"/>
          <a:lstStyle/>
          <a:p>
            <a:pPr>
              <a:lnSpc>
                <a:spcPct val="100000"/>
              </a:lnSpc>
            </a:pPr>
            <a:r>
              <a:rPr lang="en-US" sz="2600" b="1" strike="noStrike" spc="-1">
                <a:solidFill>
                  <a:srgbClr val="0070C0"/>
                </a:solidFill>
                <a:uFill>
                  <a:solidFill>
                    <a:srgbClr val="FFFFFF"/>
                  </a:solidFill>
                </a:uFill>
                <a:latin typeface="Lucida Sans Unicode"/>
              </a:rPr>
              <a:t>Meeting of the EESC Consumers and Environment Category - work programme for 2016</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457200" y="230184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Conference focused on the  </a:t>
            </a:r>
            <a:r>
              <a:rPr lang="en-US" sz="2700" b="1" strike="noStrike" spc="-1">
                <a:solidFill>
                  <a:srgbClr val="000000"/>
                </a:solidFill>
                <a:uFill>
                  <a:solidFill>
                    <a:srgbClr val="FFFFFF"/>
                  </a:solidFill>
                </a:uFill>
                <a:latin typeface="Calibri"/>
              </a:rPr>
              <a:t>Better Regulation </a:t>
            </a:r>
            <a:r>
              <a:rPr lang="en-US" sz="2700" strike="noStrike" spc="-1">
                <a:solidFill>
                  <a:srgbClr val="000000"/>
                </a:solidFill>
                <a:uFill>
                  <a:solidFill>
                    <a:srgbClr val="FFFFFF"/>
                  </a:solidFill>
                </a:uFill>
                <a:latin typeface="Calibri"/>
              </a:rPr>
              <a:t>initiative</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role of  the Commission and other institutions in implementing this new strategy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To make sure that consumers benefit from the proposed regulation.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discussion also dealt with the role of public consultation and which aspects of the regulation need to be improved  </a:t>
            </a:r>
            <a:endParaRPr/>
          </a:p>
        </p:txBody>
      </p:sp>
      <p:sp>
        <p:nvSpPr>
          <p:cNvPr id="194" name="TextShape 2"/>
          <p:cNvSpPr txBox="1"/>
          <p:nvPr/>
        </p:nvSpPr>
        <p:spPr>
          <a:xfrm>
            <a:off x="1676520" y="426960"/>
            <a:ext cx="7619760" cy="1325160"/>
          </a:xfrm>
          <a:prstGeom prst="rect">
            <a:avLst/>
          </a:prstGeom>
          <a:noFill/>
          <a:ln>
            <a:noFill/>
          </a:ln>
        </p:spPr>
        <p:txBody>
          <a:bodyPr lIns="90000" tIns="45000" rIns="90000" bIns="45000" anchor="ctr"/>
          <a:lstStyle/>
          <a:p>
            <a:pPr>
              <a:lnSpc>
                <a:spcPct val="100000"/>
              </a:lnSpc>
            </a:pPr>
            <a:r>
              <a:rPr lang="en-US" sz="3500" b="1" strike="noStrike" spc="-1">
                <a:solidFill>
                  <a:srgbClr val="0070C0"/>
                </a:solidFill>
                <a:uFill>
                  <a:solidFill>
                    <a:srgbClr val="FFFFFF"/>
                  </a:solidFill>
                </a:uFill>
                <a:latin typeface="Lucida Sans Unicode"/>
              </a:rPr>
              <a:t>European Consumers Day 2016, 18</a:t>
            </a:r>
            <a:r>
              <a:rPr lang="en-US" sz="3500" b="1" strike="noStrike" spc="-1" baseline="30000">
                <a:solidFill>
                  <a:srgbClr val="0070C0"/>
                </a:solidFill>
                <a:uFill>
                  <a:solidFill>
                    <a:srgbClr val="FFFFFF"/>
                  </a:solidFill>
                </a:uFill>
                <a:latin typeface="Lucida Sans Unicode"/>
              </a:rPr>
              <a:t>th</a:t>
            </a:r>
            <a:r>
              <a:rPr lang="en-US" sz="3500" b="1" strike="noStrike" spc="-1">
                <a:solidFill>
                  <a:srgbClr val="0070C0"/>
                </a:solidFill>
                <a:uFill>
                  <a:solidFill>
                    <a:srgbClr val="FFFFFF"/>
                  </a:solidFill>
                </a:uFill>
                <a:latin typeface="Lucida Sans Unicode"/>
              </a:rPr>
              <a:t> Edition, 10 March 2016, Brussels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Shape 1"/>
          <p:cNvSpPr txBox="1"/>
          <p:nvPr/>
        </p:nvSpPr>
        <p:spPr>
          <a:xfrm>
            <a:off x="457200" y="2061000"/>
            <a:ext cx="8229240" cy="3945960"/>
          </a:xfrm>
          <a:prstGeom prst="rect">
            <a:avLst/>
          </a:prstGeom>
          <a:noFill/>
          <a:ln>
            <a:noFill/>
          </a:ln>
        </p:spPr>
        <p:txBody>
          <a:bodyPr lIns="90000" tIns="45000" rIns="90000" bIns="45000"/>
          <a:lstStyle/>
          <a:p>
            <a:pPr marL="109800" algn="ctr">
              <a:lnSpc>
                <a:spcPct val="100000"/>
              </a:lnSpc>
            </a:pPr>
            <a:r>
              <a:rPr lang="en-US" sz="4000" b="1" strike="noStrike" spc="-1">
                <a:solidFill>
                  <a:srgbClr val="0070C0"/>
                </a:solidFill>
                <a:uFill>
                  <a:solidFill>
                    <a:srgbClr val="FFFFFF"/>
                  </a:solidFill>
                </a:uFill>
                <a:latin typeface="Calibri"/>
              </a:rPr>
              <a:t>European Consumers Commission Group (ECCG)</a:t>
            </a:r>
            <a:endParaRPr/>
          </a:p>
          <a:p>
            <a:pPr marL="109800" algn="ctr">
              <a:lnSpc>
                <a:spcPct val="100000"/>
              </a:lnSpc>
            </a:pPr>
            <a:r>
              <a:rPr lang="en-US" sz="3200" b="1" strike="noStrike" spc="-1">
                <a:solidFill>
                  <a:srgbClr val="0070C0"/>
                </a:solidFill>
                <a:uFill>
                  <a:solidFill>
                    <a:srgbClr val="FFFFFF"/>
                  </a:solidFill>
                </a:uFill>
                <a:latin typeface="Calibri"/>
              </a:rPr>
              <a:t>Reports by ACR Representative </a:t>
            </a:r>
            <a:endParaRPr/>
          </a:p>
          <a:p>
            <a:pPr marL="109800" algn="ctr">
              <a:lnSpc>
                <a:spcPct val="100000"/>
              </a:lnSpc>
            </a:pPr>
            <a:r>
              <a:rPr lang="en-US" sz="3200" b="1" strike="noStrike" spc="-1">
                <a:solidFill>
                  <a:srgbClr val="0070C0"/>
                </a:solidFill>
                <a:uFill>
                  <a:solidFill>
                    <a:srgbClr val="FFFFFF"/>
                  </a:solidFill>
                </a:uFill>
                <a:latin typeface="Calibri"/>
              </a:rPr>
              <a:t>Pauline Azzopardi</a:t>
            </a:r>
            <a:endParaRPr/>
          </a:p>
        </p:txBody>
      </p:sp>
      <p:sp>
        <p:nvSpPr>
          <p:cNvPr id="196" name="TextShape 2"/>
          <p:cNvSpPr txBox="1"/>
          <p:nvPr/>
        </p:nvSpPr>
        <p:spPr>
          <a:xfrm>
            <a:off x="1946880" y="274680"/>
            <a:ext cx="6739560" cy="1142640"/>
          </a:xfrm>
          <a:prstGeom prst="rect">
            <a:avLst/>
          </a:prstGeom>
          <a:noFill/>
          <a:ln>
            <a:noFill/>
          </a:ln>
        </p:spPr>
        <p:txBody>
          <a:bodyPr lIns="90000" tIns="45000" rIns="90000" bIns="45000" anchor="ctr"/>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1752480" y="228600"/>
            <a:ext cx="7391160" cy="144756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Executive Committee Meetings </a:t>
            </a:r>
            <a:r>
              <a:rPr lang="en-US" sz="3100" b="1" strike="noStrike" spc="-1">
                <a:solidFill>
                  <a:srgbClr val="0070C0"/>
                </a:solidFill>
                <a:uFill>
                  <a:solidFill>
                    <a:srgbClr val="FFFFFF"/>
                  </a:solidFill>
                </a:uFill>
                <a:latin typeface="Lucida Sans Unicode"/>
              </a:rPr>
              <a:t>April 2015 - March 2016</a:t>
            </a:r>
            <a:endParaRPr/>
          </a:p>
        </p:txBody>
      </p:sp>
      <p:pic>
        <p:nvPicPr>
          <p:cNvPr id="116" name="Picture 2"/>
          <p:cNvPicPr/>
          <p:nvPr/>
        </p:nvPicPr>
        <p:blipFill>
          <a:blip r:embed="rId2"/>
          <a:stretch/>
        </p:blipFill>
        <p:spPr>
          <a:xfrm>
            <a:off x="1371600" y="3637440"/>
            <a:ext cx="6101280" cy="2962440"/>
          </a:xfrm>
          <a:prstGeom prst="rect">
            <a:avLst/>
          </a:prstGeom>
          <a:ln>
            <a:noFill/>
          </a:ln>
        </p:spPr>
      </p:pic>
      <p:sp>
        <p:nvSpPr>
          <p:cNvPr id="117" name="CustomShape 2"/>
          <p:cNvSpPr/>
          <p:nvPr/>
        </p:nvSpPr>
        <p:spPr>
          <a:xfrm>
            <a:off x="0" y="1828800"/>
            <a:ext cx="9143640" cy="176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840">
              <a:lnSpc>
                <a:spcPct val="100000"/>
              </a:lnSpc>
              <a:buFont typeface="Arial"/>
              <a:buChar char="•"/>
            </a:pPr>
            <a:r>
              <a:rPr lang="en-GB" sz="2200" strike="noStrike" spc="-1">
                <a:solidFill>
                  <a:srgbClr val="000000"/>
                </a:solidFill>
                <a:uFill>
                  <a:solidFill>
                    <a:srgbClr val="FFFFFF"/>
                  </a:solidFill>
                </a:uFill>
                <a:latin typeface="Lucida Sans Unicode"/>
              </a:rPr>
              <a:t>The ACR Executive Committee met 9 times on a monthly basis between April 2015- March 2016.</a:t>
            </a:r>
            <a:endParaRPr/>
          </a:p>
          <a:p>
            <a:pPr marL="457200" indent="-456840">
              <a:lnSpc>
                <a:spcPct val="100000"/>
              </a:lnSpc>
              <a:buFont typeface="Arial"/>
              <a:buChar char="•"/>
            </a:pPr>
            <a:r>
              <a:rPr lang="en-GB" sz="2200" strike="noStrike" spc="-1">
                <a:solidFill>
                  <a:srgbClr val="000000"/>
                </a:solidFill>
                <a:uFill>
                  <a:solidFill>
                    <a:srgbClr val="FFFFFF"/>
                  </a:solidFill>
                </a:uFill>
                <a:latin typeface="Lucida Sans Unicode"/>
              </a:rPr>
              <a:t>We are very grateful to NCW for the services they are offering us, in particular the use of the NCW premises for the ACR meetings.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Shape 1"/>
          <p:cNvSpPr txBox="1"/>
          <p:nvPr/>
        </p:nvSpPr>
        <p:spPr>
          <a:xfrm>
            <a:off x="380880" y="2133720"/>
            <a:ext cx="8381520" cy="426672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themes of the Conference </a:t>
            </a:r>
            <a:endParaRPr/>
          </a:p>
          <a:p>
            <a:pPr marL="624240" indent="-514080">
              <a:lnSpc>
                <a:spcPct val="100000"/>
              </a:lnSpc>
              <a:buClr>
                <a:srgbClr val="2DA2BF"/>
              </a:buClr>
              <a:buSzPct val="68000"/>
              <a:buFont typeface="Lucida Sans Unicode"/>
              <a:buAutoNum type="arabicPeriod"/>
            </a:pPr>
            <a:r>
              <a:rPr lang="en-US" sz="2700" strike="noStrike" spc="-1">
                <a:solidFill>
                  <a:srgbClr val="000000"/>
                </a:solidFill>
                <a:uFill>
                  <a:solidFill>
                    <a:srgbClr val="FFFFFF"/>
                  </a:solidFill>
                </a:uFill>
                <a:latin typeface="Calibri"/>
              </a:rPr>
              <a:t>“Shaping the Consumer Policy of the Future” and the  </a:t>
            </a:r>
            <a:endParaRPr/>
          </a:p>
          <a:p>
            <a:pPr marL="624240" indent="-514080">
              <a:lnSpc>
                <a:spcPct val="100000"/>
              </a:lnSpc>
              <a:buClr>
                <a:srgbClr val="2DA2BF"/>
              </a:buClr>
              <a:buSzPct val="68000"/>
              <a:buFont typeface="Lucida Sans Unicode"/>
              <a:buAutoNum type="arabicPeriod"/>
            </a:pPr>
            <a:r>
              <a:rPr lang="en-US" sz="2700" strike="noStrike" spc="-1">
                <a:solidFill>
                  <a:srgbClr val="000000"/>
                </a:solidFill>
                <a:uFill>
                  <a:solidFill>
                    <a:srgbClr val="FFFFFF"/>
                  </a:solidFill>
                </a:uFill>
                <a:latin typeface="Calibri"/>
              </a:rPr>
              <a:t>“Workshop on the Revision of the Unfair  Commercial Practices Directive Guidance documents</a:t>
            </a:r>
            <a:r>
              <a:rPr lang="en-US" sz="2700" b="1" strike="noStrike" spc="-1">
                <a:solidFill>
                  <a:srgbClr val="000000"/>
                </a:solidFill>
                <a:uFill>
                  <a:solidFill>
                    <a:srgbClr val="FFFFFF"/>
                  </a:solidFill>
                </a:uFill>
                <a:latin typeface="Calibri"/>
              </a:rPr>
              <a:t>”.  </a:t>
            </a:r>
            <a:endParaRPr/>
          </a:p>
          <a:p>
            <a:pPr marL="365760" indent="-255600">
              <a:lnSpc>
                <a:spcPct val="100000"/>
              </a:lnSpc>
            </a:pPr>
            <a:r>
              <a:rPr lang="en-US" sz="2700" strike="noStrike" spc="-1">
                <a:solidFill>
                  <a:srgbClr val="000000"/>
                </a:solidFill>
                <a:uFill>
                  <a:solidFill>
                    <a:srgbClr val="FFFFFF"/>
                  </a:solidFill>
                </a:uFill>
                <a:latin typeface="Calibri"/>
              </a:rPr>
              <a:t>ACR Financial Secretary, Pauline Azzopardi  is the alternate representative on the ECCG.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 alternate Pauline Azzopardi was able to attend in June 2015 in the absence of Dr A. Grima (the Malta representative)</a:t>
            </a:r>
            <a:endParaRPr/>
          </a:p>
        </p:txBody>
      </p:sp>
      <p:sp>
        <p:nvSpPr>
          <p:cNvPr id="198" name="TextShape 2"/>
          <p:cNvSpPr txBox="1"/>
          <p:nvPr/>
        </p:nvSpPr>
        <p:spPr>
          <a:xfrm>
            <a:off x="1981080" y="380880"/>
            <a:ext cx="67395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Conference “Shaping the Consumer Policy of the Future” 1-2 June 2015</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 report was sent to the European Commission Health and Consumers Directorate – General with comments from different consumer organisations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Information was sent by Pauline Azzopardi, ECCG alternate member on issues that have affected the consumer  in Malta.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Consultation with different consumer organizations</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weak protection afforded in Malta to consumers via redress and the need for more awareness of their rights</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lack of funds to support  NGOs were also  highlighted in the report</a:t>
            </a:r>
            <a:endParaRPr/>
          </a:p>
          <a:p>
            <a:pPr>
              <a:lnSpc>
                <a:spcPct val="100000"/>
              </a:lnSpc>
            </a:pPr>
            <a:endParaRPr/>
          </a:p>
        </p:txBody>
      </p:sp>
      <p:sp>
        <p:nvSpPr>
          <p:cNvPr id="200" name="TextShape 2"/>
          <p:cNvSpPr txBox="1"/>
          <p:nvPr/>
        </p:nvSpPr>
        <p:spPr>
          <a:xfrm>
            <a:off x="1946880" y="533520"/>
            <a:ext cx="67395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Annual Report by Members of the ECCG representatives of Consumer NGOs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Shape 1"/>
          <p:cNvSpPr txBox="1"/>
          <p:nvPr/>
        </p:nvSpPr>
        <p:spPr>
          <a:xfrm>
            <a:off x="304920" y="2061000"/>
            <a:ext cx="8838720" cy="426348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  new data dissemination tool for consumer evidence is now available at the Consumer Scoreboards webpage </a:t>
            </a:r>
            <a:r>
              <a:rPr lang="en-US" sz="2700" u="sng" strike="noStrike" spc="-1">
                <a:solidFill>
                  <a:srgbClr val="FF8119"/>
                </a:solidFill>
                <a:uFill>
                  <a:solidFill>
                    <a:srgbClr val="FFFFFF"/>
                  </a:solidFill>
                </a:uFill>
                <a:latin typeface="Calibri"/>
              </a:rPr>
              <a:t>http://ec.europa.eu/consumers/consumer_evidence/consumer_scoreboards/index_en.htm</a:t>
            </a:r>
            <a:r>
              <a:rPr lang="en-US" sz="2700" strike="noStrike" spc="-1">
                <a:solidFill>
                  <a:srgbClr val="000000"/>
                </a:solidFill>
                <a:uFill>
                  <a:solidFill>
                    <a:srgbClr val="FFFFFF"/>
                  </a:solidFill>
                </a:uFill>
                <a:latin typeface="Calibri"/>
              </a:rPr>
              <a:t>.</a:t>
            </a:r>
            <a:endParaRPr/>
          </a:p>
          <a:p>
            <a:pPr>
              <a:lnSpc>
                <a:spcPct val="100000"/>
              </a:lnSpc>
            </a:pP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database has a user-friendly, interactive interface that allows the public to generate customised reports and save queries in spreadsheet format.</a:t>
            </a:r>
            <a:endParaRPr/>
          </a:p>
          <a:p>
            <a:pPr>
              <a:lnSpc>
                <a:spcPct val="100000"/>
              </a:lnSpc>
            </a:pP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It is designed both for stakeholders and the broader public.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Comments or queries can be sent on </a:t>
            </a:r>
            <a:r>
              <a:rPr lang="en-US" sz="2700" u="sng" strike="noStrike" spc="-1">
                <a:solidFill>
                  <a:srgbClr val="FF8119"/>
                </a:solidFill>
                <a:uFill>
                  <a:solidFill>
                    <a:srgbClr val="FFFFFF"/>
                  </a:solidFill>
                </a:uFill>
                <a:latin typeface="Calibri"/>
              </a:rPr>
              <a:t>JUST-CONSULT-E1@ec.europa.eu</a:t>
            </a:r>
            <a:endParaRPr/>
          </a:p>
          <a:p>
            <a:pPr>
              <a:lnSpc>
                <a:spcPct val="100000"/>
              </a:lnSpc>
            </a:pPr>
            <a:endParaRPr/>
          </a:p>
        </p:txBody>
      </p:sp>
      <p:sp>
        <p:nvSpPr>
          <p:cNvPr id="202" name="TextShape 2"/>
          <p:cNvSpPr txBox="1"/>
          <p:nvPr/>
        </p:nvSpPr>
        <p:spPr>
          <a:xfrm>
            <a:off x="1981080" y="380880"/>
            <a:ext cx="6739560" cy="1142640"/>
          </a:xfrm>
          <a:prstGeom prst="rect">
            <a:avLst/>
          </a:prstGeom>
          <a:noFill/>
          <a:ln>
            <a:noFill/>
          </a:ln>
        </p:spPr>
        <p:txBody>
          <a:bodyPr lIns="90000" tIns="45000" rIns="90000" bIns="45000" anchor="ctr"/>
          <a:lstStyle/>
          <a:p>
            <a:pPr>
              <a:lnSpc>
                <a:spcPct val="100000"/>
              </a:lnSpc>
            </a:pPr>
            <a:r>
              <a:rPr lang="en-US" sz="2800" b="1" strike="noStrike" spc="-1">
                <a:solidFill>
                  <a:srgbClr val="0070C0"/>
                </a:solidFill>
                <a:uFill>
                  <a:solidFill>
                    <a:srgbClr val="FFFFFF"/>
                  </a:solidFill>
                </a:uFill>
                <a:latin typeface="Lucida Sans Unicode"/>
              </a:rPr>
              <a:t>New data dissemination tool for statistical information – 15 Jan 2015</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scoreboard on best performances in Malta does not reflect the real situation in many areas such as banking services and fees, maintenance services, pension products and property agencies services where in all case the charges are much higher than in outer EU Member States. </a:t>
            </a:r>
            <a:endParaRPr/>
          </a:p>
          <a:p>
            <a:pPr>
              <a:lnSpc>
                <a:spcPct val="100000"/>
              </a:lnSpc>
            </a:pP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From: </a:t>
            </a:r>
            <a:r>
              <a:rPr lang="en-US" sz="2700" u="sng" strike="noStrike" spc="-1">
                <a:solidFill>
                  <a:srgbClr val="FF8119"/>
                </a:solidFill>
                <a:uFill>
                  <a:solidFill>
                    <a:srgbClr val="FFFFFF"/>
                  </a:solidFill>
                </a:uFill>
                <a:latin typeface="Calibri"/>
              </a:rPr>
              <a:t>JUST-RAPEX@ec.europa.eu</a:t>
            </a:r>
            <a:r>
              <a:rPr lang="en-US" sz="2700" strike="noStrike" spc="-1">
                <a:solidFill>
                  <a:srgbClr val="000000"/>
                </a:solidFill>
                <a:uFill>
                  <a:solidFill>
                    <a:srgbClr val="FFFFFF"/>
                  </a:solidFill>
                </a:uFill>
                <a:latin typeface="Calibri"/>
              </a:rPr>
              <a:t> - 23 March 2015</a:t>
            </a:r>
            <a:endParaRPr/>
          </a:p>
          <a:p>
            <a:pPr>
              <a:lnSpc>
                <a:spcPct val="100000"/>
              </a:lnSpc>
            </a:pPr>
            <a:endParaRPr/>
          </a:p>
        </p:txBody>
      </p:sp>
      <p:sp>
        <p:nvSpPr>
          <p:cNvPr id="204" name="TextShape 2"/>
          <p:cNvSpPr txBox="1"/>
          <p:nvPr/>
        </p:nvSpPr>
        <p:spPr>
          <a:xfrm>
            <a:off x="1981080" y="533520"/>
            <a:ext cx="6739560" cy="1142640"/>
          </a:xfrm>
          <a:prstGeom prst="rect">
            <a:avLst/>
          </a:prstGeom>
          <a:noFill/>
          <a:ln>
            <a:noFill/>
          </a:ln>
        </p:spPr>
        <p:txBody>
          <a:bodyPr lIns="90000" tIns="45000" rIns="90000" bIns="45000" anchor="ctr"/>
          <a:lstStyle/>
          <a:p>
            <a:pPr>
              <a:lnSpc>
                <a:spcPct val="100000"/>
              </a:lnSpc>
            </a:pPr>
            <a:r>
              <a:rPr lang="en-US" sz="2800" b="1" strike="noStrike" spc="-1">
                <a:solidFill>
                  <a:srgbClr val="0070C0"/>
                </a:solidFill>
                <a:uFill>
                  <a:solidFill>
                    <a:srgbClr val="FFFFFF"/>
                  </a:solidFill>
                </a:uFill>
                <a:latin typeface="Lucida Sans Unicode"/>
              </a:rPr>
              <a:t>New data dissemination tool for statistical information – 15 Jan 2015</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Shape 1"/>
          <p:cNvSpPr txBox="1"/>
          <p:nvPr/>
        </p:nvSpPr>
        <p:spPr>
          <a:xfrm>
            <a:off x="304920" y="1905120"/>
            <a:ext cx="8686440" cy="48765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Across the EU28, 50% of consumers consider that, in general, sellers in their country inform consumers about the legal guarantee period for products.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Among in-store mystery shoppers 42% found information displayed with the product and/or were spontaneously informed by a sales person that the legal guarantee is free of charge and for a minimum period of two years.</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Across all EU countries, consumers had a </a:t>
            </a:r>
            <a:r>
              <a:rPr lang="en-US" sz="2700" b="1" strike="noStrike" spc="-1">
                <a:solidFill>
                  <a:srgbClr val="000000"/>
                </a:solidFill>
                <a:uFill>
                  <a:solidFill>
                    <a:srgbClr val="FFFFFF"/>
                  </a:solidFill>
                </a:uFill>
                <a:latin typeface="Calibri"/>
              </a:rPr>
              <a:t>good understanding of the legal guarantee coverage</a:t>
            </a:r>
            <a:r>
              <a:rPr lang="en-US" sz="2700" strike="noStrike" spc="-1">
                <a:solidFill>
                  <a:srgbClr val="000000"/>
                </a:solidFill>
                <a:uFill>
                  <a:solidFill>
                    <a:srgbClr val="FFFFFF"/>
                  </a:solidFill>
                </a:uFill>
                <a:latin typeface="Calibri"/>
              </a:rPr>
              <a:t>; between 72% of consumers in Cyprus and 97% in Slovenia</a:t>
            </a:r>
            <a:endParaRPr/>
          </a:p>
          <a:p>
            <a:pPr>
              <a:lnSpc>
                <a:spcPct val="100000"/>
              </a:lnSpc>
            </a:pPr>
            <a:endParaRPr/>
          </a:p>
        </p:txBody>
      </p:sp>
      <p:sp>
        <p:nvSpPr>
          <p:cNvPr id="206" name="TextShape 2"/>
          <p:cNvSpPr txBox="1"/>
          <p:nvPr/>
        </p:nvSpPr>
        <p:spPr>
          <a:xfrm>
            <a:off x="1946880" y="274680"/>
            <a:ext cx="6892200" cy="1248840"/>
          </a:xfrm>
          <a:prstGeom prst="rect">
            <a:avLst/>
          </a:prstGeom>
          <a:noFill/>
          <a:ln>
            <a:noFill/>
          </a:ln>
        </p:spPr>
        <p:txBody>
          <a:bodyPr lIns="90000" tIns="45000" rIns="90000" bIns="45000" anchor="ctr"/>
          <a:lstStyle/>
          <a:p>
            <a:pPr>
              <a:lnSpc>
                <a:spcPct val="100000"/>
              </a:lnSpc>
            </a:pPr>
            <a:r>
              <a:rPr lang="en-US" sz="3000" b="1" strike="noStrike" spc="-1">
                <a:solidFill>
                  <a:srgbClr val="0070C0"/>
                </a:solidFill>
                <a:uFill>
                  <a:solidFill>
                    <a:srgbClr val="FFFFFF"/>
                  </a:solidFill>
                </a:uFill>
                <a:latin typeface="Lucida Sans Unicode"/>
              </a:rPr>
              <a:t>Consumer market study on the functioning of legal and commercial guarantees for consumers in the EU</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However, only about half as many consumers (</a:t>
            </a:r>
            <a:r>
              <a:rPr lang="en-US" sz="2700" b="1" strike="noStrike" spc="-1">
                <a:solidFill>
                  <a:srgbClr val="000000"/>
                </a:solidFill>
                <a:uFill>
                  <a:solidFill>
                    <a:srgbClr val="FFFFFF"/>
                  </a:solidFill>
                </a:uFill>
                <a:latin typeface="Calibri"/>
              </a:rPr>
              <a:t>35%</a:t>
            </a:r>
            <a:r>
              <a:rPr lang="en-US" sz="2700" strike="noStrike" spc="-1">
                <a:solidFill>
                  <a:srgbClr val="000000"/>
                </a:solidFill>
                <a:uFill>
                  <a:solidFill>
                    <a:srgbClr val="FFFFFF"/>
                  </a:solidFill>
                </a:uFill>
                <a:latin typeface="Calibri"/>
              </a:rPr>
              <a:t>) were </a:t>
            </a:r>
            <a:r>
              <a:rPr lang="en-US" sz="2700" b="1" strike="noStrike" spc="-1">
                <a:solidFill>
                  <a:srgbClr val="000000"/>
                </a:solidFill>
                <a:uFill>
                  <a:solidFill>
                    <a:srgbClr val="FFFFFF"/>
                  </a:solidFill>
                </a:uFill>
                <a:latin typeface="Calibri"/>
              </a:rPr>
              <a:t>aware of the legal guarantee period </a:t>
            </a:r>
            <a:r>
              <a:rPr lang="en-US" sz="2700" strike="noStrike" spc="-1">
                <a:solidFill>
                  <a:srgbClr val="000000"/>
                </a:solidFill>
                <a:uFill>
                  <a:solidFill>
                    <a:srgbClr val="FFFFFF"/>
                  </a:solidFill>
                </a:uFill>
                <a:latin typeface="Calibri"/>
              </a:rPr>
              <a:t>in their country (2 years except for the longer periods in the UK and Sweden).</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When asked whether, in general, </a:t>
            </a:r>
            <a:r>
              <a:rPr lang="en-US" sz="2700" b="1" strike="noStrike" spc="-1">
                <a:solidFill>
                  <a:srgbClr val="000000"/>
                </a:solidFill>
                <a:uFill>
                  <a:solidFill>
                    <a:srgbClr val="FFFFFF"/>
                  </a:solidFill>
                </a:uFill>
                <a:latin typeface="Calibri"/>
              </a:rPr>
              <a:t>information provided by sellers about the legal guarantee was clear, transparent and not misleading, </a:t>
            </a:r>
            <a:r>
              <a:rPr lang="en-US" sz="2700" strike="noStrike" spc="-1">
                <a:solidFill>
                  <a:srgbClr val="000000"/>
                </a:solidFill>
                <a:uFill>
                  <a:solidFill>
                    <a:srgbClr val="FFFFFF"/>
                  </a:solidFill>
                </a:uFill>
                <a:latin typeface="Calibri"/>
              </a:rPr>
              <a:t>only 50% of consumers in the EU agreed with this proposition.</a:t>
            </a:r>
            <a:endParaRPr/>
          </a:p>
          <a:p>
            <a:pPr>
              <a:lnSpc>
                <a:spcPct val="100000"/>
              </a:lnSpc>
            </a:pPr>
            <a:endParaRPr/>
          </a:p>
        </p:txBody>
      </p:sp>
      <p:sp>
        <p:nvSpPr>
          <p:cNvPr id="208" name="TextShape 2"/>
          <p:cNvSpPr txBox="1"/>
          <p:nvPr/>
        </p:nvSpPr>
        <p:spPr>
          <a:xfrm>
            <a:off x="1870560" y="457200"/>
            <a:ext cx="6892200" cy="1248840"/>
          </a:xfrm>
          <a:prstGeom prst="rect">
            <a:avLst/>
          </a:prstGeom>
          <a:noFill/>
          <a:ln>
            <a:noFill/>
          </a:ln>
        </p:spPr>
        <p:txBody>
          <a:bodyPr lIns="90000" tIns="45000" rIns="90000" bIns="45000" anchor="ctr"/>
          <a:lstStyle/>
          <a:p>
            <a:pPr>
              <a:lnSpc>
                <a:spcPct val="100000"/>
              </a:lnSpc>
            </a:pPr>
            <a:r>
              <a:rPr lang="en-US" sz="3000" b="1" strike="noStrike" spc="-1">
                <a:solidFill>
                  <a:srgbClr val="0070C0"/>
                </a:solidFill>
                <a:uFill>
                  <a:solidFill>
                    <a:srgbClr val="FFFFFF"/>
                  </a:solidFill>
                </a:uFill>
                <a:latin typeface="Lucida Sans Unicode"/>
              </a:rPr>
              <a:t>Consumer market study on the functioning of legal and commercial guarantees for consumers in the EU</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457200" y="1828800"/>
            <a:ext cx="8229240" cy="472392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This platform was created in line with the framework of Regulation (EU) No 524/2013 (Regulation on consumer ODR).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It is now open to the public consumers who make purchases online and who end up with a complaint with the supplier.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online purchase can be made in the same member state of the consumer and </a:t>
            </a:r>
            <a:r>
              <a:rPr lang="en-US" sz="2700" u="sng" strike="noStrike" spc="-1">
                <a:solidFill>
                  <a:srgbClr val="FF8119"/>
                </a:solidFill>
                <a:uFill>
                  <a:solidFill>
                    <a:srgbClr val="FFFFFF"/>
                  </a:solidFill>
                </a:uFill>
                <a:latin typeface="Calibri"/>
              </a:rPr>
              <a:t>http://ec.europa.eu/odr</a:t>
            </a:r>
            <a:r>
              <a:rPr lang="en-US" sz="2700" strike="noStrike" spc="-1">
                <a:solidFill>
                  <a:srgbClr val="000000"/>
                </a:solidFill>
                <a:uFill>
                  <a:solidFill>
                    <a:srgbClr val="FFFFFF"/>
                  </a:solidFill>
                </a:uFill>
                <a:latin typeface="Calibri"/>
              </a:rPr>
              <a:t> trader or else the consumer and trader are in different member states.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platform will allow consumers and traders to settle their online disputes  both for domestic and cross-border purchases, without the need to go through lengthy and costly court proceedings. </a:t>
            </a:r>
            <a:endParaRPr/>
          </a:p>
          <a:p>
            <a:pPr>
              <a:lnSpc>
                <a:spcPct val="100000"/>
              </a:lnSpc>
            </a:pPr>
            <a:endParaRPr/>
          </a:p>
        </p:txBody>
      </p:sp>
      <p:sp>
        <p:nvSpPr>
          <p:cNvPr id="210" name="TextShape 2"/>
          <p:cNvSpPr txBox="1"/>
          <p:nvPr/>
        </p:nvSpPr>
        <p:spPr>
          <a:xfrm>
            <a:off x="1905120" y="380880"/>
            <a:ext cx="723852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Online platform for alternative dispute resolution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This online platform will also strengthen trust in online purchases and thereby make an important contribution to the EU's </a:t>
            </a:r>
            <a:r>
              <a:rPr lang="en-US" sz="2700" u="sng" strike="noStrike" spc="-1">
                <a:solidFill>
                  <a:srgbClr val="FF8119"/>
                </a:solidFill>
                <a:uFill>
                  <a:solidFill>
                    <a:srgbClr val="FFFFFF"/>
                  </a:solidFill>
                </a:uFill>
                <a:latin typeface="Calibri"/>
              </a:rPr>
              <a:t>Digital Single Market</a:t>
            </a:r>
            <a:r>
              <a:rPr lang="en-US" sz="2700" strike="noStrike" spc="-1">
                <a:solidFill>
                  <a:srgbClr val="000000"/>
                </a:solidFill>
                <a:uFill>
                  <a:solidFill>
                    <a:srgbClr val="FFFFFF"/>
                  </a:solidFill>
                </a:uFill>
                <a:latin typeface="Calibri"/>
              </a:rPr>
              <a:t> strategy. </a:t>
            </a:r>
            <a:endParaRPr/>
          </a:p>
          <a:p>
            <a:pPr>
              <a:lnSpc>
                <a:spcPct val="100000"/>
              </a:lnSpc>
            </a:pP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When consumers and traders lodge a complaint, the dispute resolution bodies will act as a referee between the two parties to resolve the issue. </a:t>
            </a:r>
            <a:endParaRPr/>
          </a:p>
          <a:p>
            <a:pPr>
              <a:lnSpc>
                <a:spcPct val="100000"/>
              </a:lnSpc>
            </a:pPr>
            <a:endParaRPr/>
          </a:p>
          <a:p>
            <a:pPr marL="109800" algn="ctr">
              <a:lnSpc>
                <a:spcPct val="100000"/>
              </a:lnSpc>
            </a:pPr>
            <a:r>
              <a:rPr lang="en-US" sz="2700" b="1" strike="noStrike" spc="-1">
                <a:solidFill>
                  <a:srgbClr val="000000"/>
                </a:solidFill>
                <a:uFill>
                  <a:solidFill>
                    <a:srgbClr val="FFFFFF"/>
                  </a:solidFill>
                </a:uFill>
                <a:latin typeface="Calibri"/>
              </a:rPr>
              <a:t>National Contacts: </a:t>
            </a:r>
            <a:endParaRPr/>
          </a:p>
          <a:p>
            <a:pPr marL="109800" algn="ctr">
              <a:lnSpc>
                <a:spcPct val="100000"/>
              </a:lnSpc>
            </a:pPr>
            <a:r>
              <a:rPr lang="en-US" sz="2700" b="1" strike="noStrike" spc="-1">
                <a:solidFill>
                  <a:srgbClr val="000000"/>
                </a:solidFill>
                <a:uFill>
                  <a:solidFill>
                    <a:srgbClr val="FFFFFF"/>
                  </a:solidFill>
                </a:uFill>
                <a:latin typeface="Calibri"/>
              </a:rPr>
              <a:t>356 21 221901 356 or  21 221902 </a:t>
            </a:r>
            <a:endParaRPr/>
          </a:p>
          <a:p>
            <a:pPr marL="109800" algn="ctr">
              <a:lnSpc>
                <a:spcPct val="100000"/>
              </a:lnSpc>
            </a:pPr>
            <a:r>
              <a:rPr lang="en-US" sz="2700" b="1" u="sng" strike="noStrike" spc="-1">
                <a:solidFill>
                  <a:srgbClr val="FF8119"/>
                </a:solidFill>
                <a:uFill>
                  <a:solidFill>
                    <a:srgbClr val="FFFFFF"/>
                  </a:solidFill>
                </a:uFill>
                <a:latin typeface="Calibri"/>
              </a:rPr>
              <a:t>odrmalta@mccaa.org.mt</a:t>
            </a:r>
            <a:endParaRPr/>
          </a:p>
          <a:p>
            <a:pPr>
              <a:lnSpc>
                <a:spcPct val="100000"/>
              </a:lnSpc>
            </a:pPr>
            <a:endParaRPr/>
          </a:p>
        </p:txBody>
      </p:sp>
      <p:sp>
        <p:nvSpPr>
          <p:cNvPr id="212" name="TextShape 2"/>
          <p:cNvSpPr txBox="1"/>
          <p:nvPr/>
        </p:nvSpPr>
        <p:spPr>
          <a:xfrm>
            <a:off x="1905120" y="380880"/>
            <a:ext cx="723852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Online platform for alternative dispute resolution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European consumer voice in standardization and defends consumer interests in the process of standardization and certification.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Steering Committee has decision-making roles which gives its members the opportunity to address emerging issues besides dealing with best practices to improve standards where necessary and in conjunction with other EU organizations working on consumer affairs </a:t>
            </a:r>
            <a:endParaRPr/>
          </a:p>
          <a:p>
            <a:pPr>
              <a:lnSpc>
                <a:spcPct val="100000"/>
              </a:lnSpc>
            </a:pPr>
            <a:endParaRPr/>
          </a:p>
          <a:p>
            <a:pPr>
              <a:lnSpc>
                <a:spcPct val="100000"/>
              </a:lnSpc>
            </a:pPr>
            <a:endParaRPr/>
          </a:p>
        </p:txBody>
      </p:sp>
      <p:sp>
        <p:nvSpPr>
          <p:cNvPr id="214" name="TextShape 2"/>
          <p:cNvSpPr txBox="1"/>
          <p:nvPr/>
        </p:nvSpPr>
        <p:spPr>
          <a:xfrm>
            <a:off x="1946880" y="274680"/>
            <a:ext cx="6815880" cy="1401480"/>
          </a:xfrm>
          <a:prstGeom prst="rect">
            <a:avLst/>
          </a:prstGeom>
          <a:noFill/>
          <a:ln>
            <a:noFill/>
          </a:ln>
        </p:spPr>
        <p:txBody>
          <a:bodyPr lIns="90000" tIns="45000" rIns="90000" bIns="45000" anchor="ctr"/>
          <a:lstStyle/>
          <a:p>
            <a:pPr>
              <a:lnSpc>
                <a:spcPct val="100000"/>
              </a:lnSpc>
            </a:pPr>
            <a:r>
              <a:rPr lang="en-US" sz="3000" b="1" strike="noStrike" spc="-1">
                <a:solidFill>
                  <a:srgbClr val="0070C0"/>
                </a:solidFill>
                <a:uFill>
                  <a:solidFill>
                    <a:srgbClr val="FFFFFF"/>
                  </a:solidFill>
                </a:uFill>
                <a:latin typeface="Lucida Sans Unicode"/>
              </a:rPr>
              <a:t>ANEC European Consumer Standardisation Agency, Brussels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At the ANEC AGM in mid 2012, General Secretary, Grace Attard on behalf of ACR was appointed member of ANEC (2012-2015).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At the ANEC AGM 2015, Grace Attard was elected member of the Steering Committee (2015-2017).</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 Public Relations Officer, Barbara Buttigieg, who has a lot of experience as MCCAA Director, has been selected for the post of expert on the working group responsible for domestic appliances from Malta. </a:t>
            </a:r>
            <a:endParaRPr/>
          </a:p>
        </p:txBody>
      </p:sp>
      <p:sp>
        <p:nvSpPr>
          <p:cNvPr id="216" name="CustomShape 2"/>
          <p:cNvSpPr/>
          <p:nvPr/>
        </p:nvSpPr>
        <p:spPr>
          <a:xfrm>
            <a:off x="1946880" y="283320"/>
            <a:ext cx="6815880" cy="140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GB" sz="3000" b="1" strike="noStrike" spc="-1">
                <a:solidFill>
                  <a:srgbClr val="0070C0"/>
                </a:solidFill>
                <a:uFill>
                  <a:solidFill>
                    <a:srgbClr val="FFFFFF"/>
                  </a:solidFill>
                </a:uFill>
                <a:latin typeface="Lucida Sans Unicode"/>
              </a:rPr>
              <a:t>ANEC European Consumer Standardisation Agency, Brussels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Every year ACR carries out a study and through consultation with government and other stake holders makes proposals to the annual national budget to address the needs of various sectors of society in a holistic manner.</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During 2015, government also issued a White Paper on Pensions Reform for consultation</a:t>
            </a:r>
            <a:endParaRPr/>
          </a:p>
          <a:p>
            <a:pPr>
              <a:lnSpc>
                <a:spcPct val="100000"/>
              </a:lnSpc>
            </a:pPr>
            <a:endParaRPr/>
          </a:p>
        </p:txBody>
      </p:sp>
      <p:sp>
        <p:nvSpPr>
          <p:cNvPr id="119"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ACR Budget proposals and Pensions Reform 2016</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55800" y="2514600"/>
            <a:ext cx="9159480" cy="411444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000" strike="noStrike" spc="-1">
                <a:solidFill>
                  <a:srgbClr val="000000"/>
                </a:solidFill>
                <a:uFill>
                  <a:solidFill>
                    <a:srgbClr val="FFFFFF"/>
                  </a:solidFill>
                </a:uFill>
                <a:latin typeface="Calibri"/>
              </a:rPr>
              <a:t>In her  role she will ensure that: </a:t>
            </a:r>
            <a:endParaRPr/>
          </a:p>
          <a:p>
            <a:pPr marL="621720" lvl="1" indent="-228240">
              <a:lnSpc>
                <a:spcPct val="100000"/>
              </a:lnSpc>
              <a:buClr>
                <a:srgbClr val="2DA2BF"/>
              </a:buClr>
              <a:buFont typeface="Verdana"/>
              <a:buChar char="◦"/>
            </a:pPr>
            <a:r>
              <a:rPr lang="en-US" sz="2000" strike="noStrike" spc="-1">
                <a:solidFill>
                  <a:srgbClr val="000000"/>
                </a:solidFill>
                <a:uFill>
                  <a:solidFill>
                    <a:srgbClr val="FFFFFF"/>
                  </a:solidFill>
                </a:uFill>
                <a:latin typeface="Calibri"/>
              </a:rPr>
              <a:t>standards in industry respect the needs of consumers and </a:t>
            </a:r>
            <a:endParaRPr/>
          </a:p>
          <a:p>
            <a:pPr marL="621720" lvl="1" indent="-228240">
              <a:lnSpc>
                <a:spcPct val="100000"/>
              </a:lnSpc>
              <a:buClr>
                <a:srgbClr val="2DA2BF"/>
              </a:buClr>
              <a:buFont typeface="Verdana"/>
              <a:buChar char="◦"/>
            </a:pPr>
            <a:r>
              <a:rPr lang="en-US" sz="2000" strike="noStrike" spc="-1">
                <a:solidFill>
                  <a:srgbClr val="000000"/>
                </a:solidFill>
                <a:uFill>
                  <a:solidFill>
                    <a:srgbClr val="FFFFFF"/>
                  </a:solidFill>
                </a:uFill>
                <a:latin typeface="Calibri"/>
              </a:rPr>
              <a:t>there is balance between consumers and industry in policies and practices as reflected in ANEC position papers. </a:t>
            </a:r>
            <a:endParaRPr/>
          </a:p>
          <a:p>
            <a:pPr marL="365760" indent="-255600">
              <a:lnSpc>
                <a:spcPct val="100000"/>
              </a:lnSpc>
              <a:buClr>
                <a:srgbClr val="2DA2BF"/>
              </a:buClr>
              <a:buSzPct val="68000"/>
              <a:buFont typeface="Wingdings 3" charset="2"/>
              <a:buChar char=""/>
            </a:pPr>
            <a:r>
              <a:rPr lang="en-US" sz="2000" strike="noStrike" spc="-1">
                <a:solidFill>
                  <a:srgbClr val="000000"/>
                </a:solidFill>
                <a:uFill>
                  <a:solidFill>
                    <a:srgbClr val="FFFFFF"/>
                  </a:solidFill>
                </a:uFill>
                <a:latin typeface="Calibri"/>
              </a:rPr>
              <a:t>The first CCMI topic she will be working on is “</a:t>
            </a:r>
            <a:r>
              <a:rPr lang="en-US" sz="2000" i="1" strike="noStrike" spc="-1">
                <a:solidFill>
                  <a:srgbClr val="000000"/>
                </a:solidFill>
                <a:uFill>
                  <a:solidFill>
                    <a:srgbClr val="FFFFFF"/>
                  </a:solidFill>
                </a:uFill>
                <a:latin typeface="Calibri"/>
              </a:rPr>
              <a:t>European personal care, body hygiene and beauty products industrial sector". </a:t>
            </a:r>
            <a:endParaRPr/>
          </a:p>
        </p:txBody>
      </p:sp>
      <p:sp>
        <p:nvSpPr>
          <p:cNvPr id="218"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2600" b="1" strike="noStrike" spc="-1">
                <a:solidFill>
                  <a:srgbClr val="0070C0"/>
                </a:solidFill>
                <a:uFill>
                  <a:solidFill>
                    <a:srgbClr val="FFFFFF"/>
                  </a:solidFill>
                </a:uFill>
                <a:latin typeface="Lucida Sans Unicode"/>
              </a:rPr>
              <a:t>Appointment of Delegate on the EESC Consultative Committee on Industrial Change (CCMI)</a:t>
            </a:r>
            <a:endParaRPr/>
          </a:p>
        </p:txBody>
      </p:sp>
      <p:sp>
        <p:nvSpPr>
          <p:cNvPr id="219" name="CustomShape 3"/>
          <p:cNvSpPr/>
          <p:nvPr/>
        </p:nvSpPr>
        <p:spPr>
          <a:xfrm>
            <a:off x="349200" y="1759680"/>
            <a:ext cx="875988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400" strike="noStrike" spc="-1">
                <a:solidFill>
                  <a:srgbClr val="000000"/>
                </a:solidFill>
                <a:uFill>
                  <a:solidFill>
                    <a:srgbClr val="FFFFFF"/>
                  </a:solidFill>
                </a:uFill>
                <a:latin typeface="Calibri"/>
              </a:rPr>
              <a:t>During the EESC Plenary Session, January 2016 , Grace Attard was appointed as Delegate to ANEC on the CCMI Committee. </a:t>
            </a:r>
            <a:endParaRPr/>
          </a:p>
        </p:txBody>
      </p:sp>
      <p:pic>
        <p:nvPicPr>
          <p:cNvPr id="220" name="Picture 2"/>
          <p:cNvPicPr/>
          <p:nvPr/>
        </p:nvPicPr>
        <p:blipFill>
          <a:blip r:embed="rId2"/>
          <a:stretch/>
        </p:blipFill>
        <p:spPr>
          <a:xfrm>
            <a:off x="2362320" y="4572000"/>
            <a:ext cx="4471560" cy="2160000"/>
          </a:xfrm>
          <a:prstGeom prst="rect">
            <a:avLst/>
          </a:prstGeom>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Areas to be addressed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Consumer Product Safety Regulation</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European Accessibility Act</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Cross border consumer services complaints data</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Chemicals in consumer products</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Market Surveillance Regulations</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European Injury Database</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Transatlantic Trade and Investment Partnership (TTIP)	</a:t>
            </a:r>
            <a:endParaRPr/>
          </a:p>
          <a:p>
            <a:pPr marL="109800">
              <a:lnSpc>
                <a:spcPct val="100000"/>
              </a:lnSpc>
            </a:pPr>
            <a:endParaRPr/>
          </a:p>
        </p:txBody>
      </p:sp>
      <p:sp>
        <p:nvSpPr>
          <p:cNvPr id="222"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ANEC Strategy 2014 to 2020</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457200" y="2061000"/>
            <a:ext cx="8457840" cy="44157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ANEC welcomed the positive opinion of the EC’s Toy Safety Committee on 8 June to include</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new limit values in Appendix C of the Toy Safety Directive for formamide and the sensitizers, CMI, MI, CMI/MI 3:1 and BIT.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the new values were established by the EC’s Subgroup on Chemicals in Toys.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Subgroup was created in 2010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in answer to a request of ANEC and several Member States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to make proposals for improving the chemical requirements of the Toy Safety Directive.</a:t>
            </a:r>
            <a:endParaRPr/>
          </a:p>
          <a:p>
            <a:pPr marL="393120" algn="ctr"/>
            <a:r>
              <a:rPr lang="en-US" sz="2300" strike="noStrike" spc="-1">
                <a:solidFill>
                  <a:srgbClr val="000000"/>
                </a:solidFill>
                <a:uFill>
                  <a:solidFill>
                    <a:srgbClr val="FFFFFF"/>
                  </a:solidFill>
                </a:uFill>
                <a:latin typeface="Arial"/>
              </a:rPr>
              <a:t>VIDEO</a:t>
            </a:r>
            <a:r>
              <a:rPr lang="en-US" sz="2300" strike="noStrike" spc="-1">
                <a:solidFill>
                  <a:srgbClr val="808080"/>
                </a:solidFill>
                <a:uFill>
                  <a:solidFill>
                    <a:srgbClr val="FFFFFF"/>
                  </a:solidFill>
                </a:uFill>
                <a:latin typeface="Arial"/>
              </a:rPr>
              <a:t>: </a:t>
            </a:r>
            <a:r>
              <a:rPr lang="en-US" sz="2300" u="sng" strike="noStrike" spc="-1">
                <a:solidFill>
                  <a:srgbClr val="FF8119"/>
                </a:solidFill>
                <a:uFill>
                  <a:solidFill>
                    <a:srgbClr val="FFFFFF"/>
                  </a:solidFill>
                </a:uFill>
                <a:latin typeface="Arial"/>
              </a:rPr>
              <a:t>http://www.tietoy.org/home/</a:t>
            </a:r>
            <a:endParaRPr/>
          </a:p>
          <a:p>
            <a:pPr>
              <a:lnSpc>
                <a:spcPct val="100000"/>
              </a:lnSpc>
            </a:pPr>
            <a:endParaRPr/>
          </a:p>
        </p:txBody>
      </p:sp>
      <p:sp>
        <p:nvSpPr>
          <p:cNvPr id="224" name="TextShape 2"/>
          <p:cNvSpPr txBox="1"/>
          <p:nvPr/>
        </p:nvSpPr>
        <p:spPr>
          <a:xfrm>
            <a:off x="1946880" y="274680"/>
            <a:ext cx="6739560" cy="140148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ANEC recommendations on Toys - lower limits for chemical compounds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Shape 1"/>
          <p:cNvSpPr txBox="1"/>
          <p:nvPr/>
        </p:nvSpPr>
        <p:spPr>
          <a:xfrm>
            <a:off x="457200" y="2209680"/>
            <a:ext cx="8229240" cy="379728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Aim: to discuss priorities of Civil Society of the Malta EU Council Presidency 2017</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Mary Mangion and Grace Attard discussed ACR proposals together with a number of MCESD CS members present;</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This was a follow-up of the intiative taken by Grace Attard as EESC member who had already submitted a number of proposals from different NGOs in February 2015.</a:t>
            </a:r>
            <a:endParaRPr/>
          </a:p>
        </p:txBody>
      </p:sp>
      <p:sp>
        <p:nvSpPr>
          <p:cNvPr id="226" name="TextShape 2"/>
          <p:cNvSpPr txBox="1"/>
          <p:nvPr/>
        </p:nvSpPr>
        <p:spPr>
          <a:xfrm>
            <a:off x="1946880" y="274680"/>
            <a:ext cx="6739560" cy="1630080"/>
          </a:xfrm>
          <a:prstGeom prst="rect">
            <a:avLst/>
          </a:prstGeom>
          <a:noFill/>
          <a:ln>
            <a:noFill/>
          </a:ln>
        </p:spPr>
        <p:txBody>
          <a:bodyPr lIns="90000" tIns="45000" rIns="90000" bIns="45000" anchor="ctr"/>
          <a:lstStyle/>
          <a:p>
            <a:pPr>
              <a:lnSpc>
                <a:spcPct val="100000"/>
              </a:lnSpc>
            </a:pPr>
            <a:r>
              <a:rPr lang="en-US" sz="3000" b="1" strike="noStrike" spc="-1">
                <a:solidFill>
                  <a:srgbClr val="0070C0"/>
                </a:solidFill>
                <a:uFill>
                  <a:solidFill>
                    <a:srgbClr val="FFFFFF"/>
                  </a:solidFill>
                </a:uFill>
                <a:latin typeface="Lucida Sans Unicode"/>
              </a:rPr>
              <a:t>Malta European Council Presidency 2017 - Meeting with Mr Victor Camilleri – 14 April 2015</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Shape 1"/>
          <p:cNvSpPr txBox="1"/>
          <p:nvPr/>
        </p:nvSpPr>
        <p:spPr>
          <a:xfrm>
            <a:off x="457200" y="1828800"/>
            <a:ext cx="8229240" cy="4647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five members of the EESC, Stephano Mallia, Charles Vella, Anna Maria Darmanin Grace Attard and Vince Farrugia were invited by the MCESD to make a presentation on their work in the EESC.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representatives of MCESD highly praised the work carried out by the five representatives.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 number of topics of importance to Malta discussed were</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Taxation, State Aid, Consumer Protection and consumption, Products imported from non-EU countries and unfair market practices</a:t>
            </a:r>
            <a:endParaRPr/>
          </a:p>
        </p:txBody>
      </p:sp>
      <p:sp>
        <p:nvSpPr>
          <p:cNvPr id="228"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Meeting of MCESD with EESC representatives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Shape 1"/>
          <p:cNvSpPr txBox="1"/>
          <p:nvPr/>
        </p:nvSpPr>
        <p:spPr>
          <a:xfrm>
            <a:off x="457200" y="1981080"/>
            <a:ext cx="8229240" cy="402588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program for 2016 will continue working on reaffirmation of resolutions 2015 that require further attention.</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These include:</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Online gambling: principles to ensure effective protection of consumers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Household Over-indebtedness</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Financial Education and Responsible Consumption</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Strategy for the Prevention and Reduction of Food Waste</a:t>
            </a:r>
            <a:endParaRPr/>
          </a:p>
        </p:txBody>
      </p:sp>
      <p:sp>
        <p:nvSpPr>
          <p:cNvPr id="230"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ACR programme for 2016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 will increase its ‘market watch” (market surveillance) especially with your contribution in informing us of unfair practices.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 will give priority to information for consumers through increasing events such as talks and discussions on current as well as emerging issues.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 will work on Resolutions for today’s AGM (2016)</a:t>
            </a:r>
            <a:endParaRPr/>
          </a:p>
        </p:txBody>
      </p:sp>
      <p:sp>
        <p:nvSpPr>
          <p:cNvPr id="232"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ACR plan for 2016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Shape 1"/>
          <p:cNvSpPr txBox="1"/>
          <p:nvPr/>
        </p:nvSpPr>
        <p:spPr>
          <a:xfrm>
            <a:off x="457200" y="2061000"/>
            <a:ext cx="853416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 Association regularly receives a number of queries and complaints on various products and services..</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Topics of  complaints that we receive, often by phone range from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white goods,</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technology devices,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clothing,</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issues concerning guarantees,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better safety measures in products and services and </a:t>
            </a:r>
            <a:endParaRPr/>
          </a:p>
          <a:p>
            <a:pPr marL="621720" lvl="1" indent="-228240">
              <a:lnSpc>
                <a:spcPct val="100000"/>
              </a:lnSpc>
              <a:buClr>
                <a:srgbClr val="2DA2BF"/>
              </a:buClr>
              <a:buFont typeface="Verdana"/>
              <a:buChar char="◦"/>
            </a:pPr>
            <a:r>
              <a:rPr lang="en-US" sz="2300" strike="noStrike" spc="-1">
                <a:solidFill>
                  <a:srgbClr val="000000"/>
                </a:solidFill>
                <a:uFill>
                  <a:solidFill>
                    <a:srgbClr val="FFFFFF"/>
                  </a:solidFill>
                </a:uFill>
                <a:latin typeface="Arial"/>
              </a:rPr>
              <a:t>online shopping information.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We thank Assistant Secretary Marie Demicoli for her valid contribution in answering complaints over the phone and passing them on to us or to the MCCAA </a:t>
            </a:r>
            <a:endParaRPr/>
          </a:p>
          <a:p>
            <a:pPr>
              <a:lnSpc>
                <a:spcPct val="100000"/>
              </a:lnSpc>
            </a:pPr>
            <a:endParaRPr/>
          </a:p>
        </p:txBody>
      </p:sp>
      <p:sp>
        <p:nvSpPr>
          <p:cNvPr id="234"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Topics of complaints received by the Association</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I am grateful to all Executive Committee members whose commitment to the Association has been crucial to the development of our  initiatives.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Their participation in various talks and seminars, the information they provide us from time to time is very important for us to keep in touch with emerging needs of consumers, as well as the public relations initiatives that give ACR visibility are all crucial to our work.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We are continually building contacts with organizations at EU level, ensuring that we are in decision-making positions to be able to influence measures that safeguard the rights of consumers. </a:t>
            </a:r>
            <a:endParaRPr/>
          </a:p>
          <a:p>
            <a:pPr>
              <a:lnSpc>
                <a:spcPct val="100000"/>
              </a:lnSpc>
            </a:pPr>
            <a:endParaRPr/>
          </a:p>
        </p:txBody>
      </p:sp>
      <p:sp>
        <p:nvSpPr>
          <p:cNvPr id="236"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Conclusion</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Shape 1"/>
          <p:cNvSpPr txBox="1"/>
          <p:nvPr/>
        </p:nvSpPr>
        <p:spPr>
          <a:xfrm>
            <a:off x="685800" y="4038480"/>
            <a:ext cx="7848360" cy="2198520"/>
          </a:xfrm>
          <a:prstGeom prst="rect">
            <a:avLst/>
          </a:prstGeom>
          <a:noFill/>
          <a:ln>
            <a:noFill/>
          </a:ln>
        </p:spPr>
        <p:txBody>
          <a:bodyPr lIns="90000" tIns="45000" rIns="90000" bIns="45000" anchor="ctr"/>
          <a:lstStyle/>
          <a:p>
            <a:pPr algn="ctr">
              <a:lnSpc>
                <a:spcPct val="100000"/>
              </a:lnSpc>
            </a:pPr>
            <a:r>
              <a:rPr lang="en-US" sz="2600" b="1" strike="noStrike" spc="-1">
                <a:solidFill>
                  <a:srgbClr val="0070C0"/>
                </a:solidFill>
                <a:uFill>
                  <a:solidFill>
                    <a:srgbClr val="FFFFFF"/>
                  </a:solidFill>
                </a:uFill>
                <a:latin typeface="Lucida Sans Unicode"/>
              </a:rPr>
              <a:t>Thank you 
</a:t>
            </a:r>
            <a:r>
              <a:rPr lang="en-US" sz="2600" b="1" i="1" strike="noStrike" spc="-1">
                <a:solidFill>
                  <a:srgbClr val="0070C0"/>
                </a:solidFill>
                <a:uFill>
                  <a:solidFill>
                    <a:srgbClr val="FFFFFF"/>
                  </a:solidFill>
                </a:uFill>
                <a:latin typeface="Lucida Sans Unicode"/>
              </a:rPr>
              <a:t>Grace Attard</a:t>
            </a:r>
            <a:r>
              <a:rPr lang="en-US" sz="2600" b="1" strike="noStrike" spc="-1">
                <a:solidFill>
                  <a:srgbClr val="0070C0"/>
                </a:solidFill>
                <a:uFill>
                  <a:solidFill>
                    <a:srgbClr val="FFFFFF"/>
                  </a:solidFill>
                </a:uFill>
                <a:latin typeface="Lucida Sans Unicode"/>
              </a:rPr>
              <a:t>, </a:t>
            </a:r>
            <a:r>
              <a:rPr lang="en-US" sz="2600" b="1" i="1" strike="noStrike" spc="-1">
                <a:solidFill>
                  <a:srgbClr val="0070C0"/>
                </a:solidFill>
                <a:uFill>
                  <a:solidFill>
                    <a:srgbClr val="FFFFFF"/>
                  </a:solidFill>
                </a:uFill>
                <a:latin typeface="Lucida Sans Unicode"/>
              </a:rPr>
              <a:t>General Secretary</a:t>
            </a:r>
            <a:r>
              <a:rPr lang="en-US" sz="2600" b="1" strike="noStrike" spc="-1">
                <a:solidFill>
                  <a:srgbClr val="0070C0"/>
                </a:solidFill>
                <a:uFill>
                  <a:solidFill>
                    <a:srgbClr val="FFFFFF"/>
                  </a:solidFill>
                </a:uFill>
                <a:latin typeface="Lucida Sans Unicode"/>
              </a:rPr>
              <a:t>, </a:t>
            </a:r>
            <a:r>
              <a:rPr lang="en-US" sz="2600" b="1" i="1" strike="noStrike" spc="-1">
                <a:solidFill>
                  <a:srgbClr val="0070C0"/>
                </a:solidFill>
                <a:uFill>
                  <a:solidFill>
                    <a:srgbClr val="FFFFFF"/>
                  </a:solidFill>
                </a:uFill>
                <a:latin typeface="Lucida Sans Unicode"/>
              </a:rPr>
              <a:t>Association for Consumer Rights Malta (ACR)</a:t>
            </a:r>
            <a:endParaRPr/>
          </a:p>
        </p:txBody>
      </p:sp>
      <p:pic>
        <p:nvPicPr>
          <p:cNvPr id="238" name="Content Placeholder 5"/>
          <p:cNvPicPr/>
          <p:nvPr/>
        </p:nvPicPr>
        <p:blipFill>
          <a:blip r:embed="rId2"/>
          <a:stretch/>
        </p:blipFill>
        <p:spPr>
          <a:xfrm>
            <a:off x="2666880" y="304920"/>
            <a:ext cx="3946320" cy="394632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228600" y="2209680"/>
            <a:ext cx="8915040" cy="500004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Integrating young people in the Labour Market with particular focus on </a:t>
            </a:r>
            <a:r>
              <a:rPr lang="en-US" sz="2700" i="1" strike="noStrike" spc="-1">
                <a:solidFill>
                  <a:srgbClr val="000000"/>
                </a:solidFill>
                <a:uFill>
                  <a:solidFill>
                    <a:srgbClr val="FFFFFF"/>
                  </a:solidFill>
                </a:uFill>
                <a:latin typeface="Calibri"/>
              </a:rPr>
              <a:t>Early School Leavers and young people with disability, employment skills and entrepreneurship</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Addressing the impact of new technology from a social and economic perspective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Financial Education and Responsible Consumption</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Addressing Online Gambling</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Measures to combat household over indebtedness</a:t>
            </a:r>
            <a:endParaRPr/>
          </a:p>
        </p:txBody>
      </p:sp>
      <p:sp>
        <p:nvSpPr>
          <p:cNvPr id="121" name="TextShape 2"/>
          <p:cNvSpPr txBox="1"/>
          <p:nvPr/>
        </p:nvSpPr>
        <p:spPr>
          <a:xfrm>
            <a:off x="2057400" y="457200"/>
            <a:ext cx="67395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Developing a Culture for Financial Savings and Retirement Income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Active participation of Elderly Persons: </a:t>
            </a:r>
            <a:r>
              <a:rPr lang="en-US" sz="2700" i="1" strike="noStrike" spc="-1">
                <a:solidFill>
                  <a:srgbClr val="000000"/>
                </a:solidFill>
                <a:uFill>
                  <a:solidFill>
                    <a:srgbClr val="FFFFFF"/>
                  </a:solidFill>
                </a:uFill>
                <a:latin typeface="Calibri"/>
              </a:rPr>
              <a:t>working beyond retirement age, addressing barriers for older people to work beyond retirement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Facilitating the transition of workers from the shadow economy: </a:t>
            </a:r>
            <a:r>
              <a:rPr lang="en-US" sz="2700" i="1" strike="noStrike" spc="-1">
                <a:solidFill>
                  <a:srgbClr val="000000"/>
                </a:solidFill>
                <a:uFill>
                  <a:solidFill>
                    <a:srgbClr val="FFFFFF"/>
                  </a:solidFill>
                </a:uFill>
                <a:latin typeface="Calibri"/>
              </a:rPr>
              <a:t>undeclared work, precarious work, care services to the family among others</a:t>
            </a:r>
            <a:endParaRPr/>
          </a:p>
          <a:p>
            <a:pPr>
              <a:lnSpc>
                <a:spcPct val="100000"/>
              </a:lnSpc>
            </a:pPr>
            <a:endParaRPr/>
          </a:p>
        </p:txBody>
      </p:sp>
      <p:sp>
        <p:nvSpPr>
          <p:cNvPr id="123"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Strengthening the Pensions System in Malta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Addressing the situation of divorced or separated couples</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Active labour market polices from a gender perspective</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Crediting contributions for child rearing, care of elderly relatives for both men and women etc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Expanding Lifelong Learning Opportunities for all ages </a:t>
            </a:r>
            <a:endParaRPr/>
          </a:p>
          <a:p>
            <a:pPr>
              <a:lnSpc>
                <a:spcPct val="100000"/>
              </a:lnSpc>
            </a:pPr>
            <a:endParaRPr/>
          </a:p>
        </p:txBody>
      </p:sp>
      <p:sp>
        <p:nvSpPr>
          <p:cNvPr id="125"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The gender perspective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457200" y="2061000"/>
            <a:ext cx="8229240" cy="3945960"/>
          </a:xfrm>
          <a:prstGeom prst="rect">
            <a:avLst/>
          </a:prstGeom>
          <a:noFill/>
          <a:ln>
            <a:noFill/>
          </a:ln>
        </p:spPr>
        <p:txBody>
          <a:bodyPr lIns="90000" tIns="45000" rIns="90000" bIns="45000"/>
          <a:lstStyle/>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ACR has proposed the following measures towards the setting up an Economic Migration Policy for Malta which will provide for the development of our economy rather than a burden on  Maltese society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An integration policy, that includes education and training and social integration </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Ensuring decent work</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Addressing the employment needs of migrant women</a:t>
            </a:r>
            <a:endParaRPr/>
          </a:p>
          <a:p>
            <a:pPr marL="365760" indent="-255600">
              <a:lnSpc>
                <a:spcPct val="100000"/>
              </a:lnSpc>
              <a:buClr>
                <a:srgbClr val="2DA2BF"/>
              </a:buClr>
              <a:buSzPct val="68000"/>
              <a:buFont typeface="Wingdings 3" charset="2"/>
              <a:buChar char=""/>
            </a:pPr>
            <a:r>
              <a:rPr lang="en-US" sz="2700" strike="noStrike" spc="-1">
                <a:solidFill>
                  <a:srgbClr val="000000"/>
                </a:solidFill>
                <a:uFill>
                  <a:solidFill>
                    <a:srgbClr val="FFFFFF"/>
                  </a:solidFill>
                </a:uFill>
                <a:latin typeface="Calibri"/>
              </a:rPr>
              <a:t>Encouraging migrant entrepreneurship </a:t>
            </a:r>
            <a:endParaRPr/>
          </a:p>
        </p:txBody>
      </p:sp>
      <p:sp>
        <p:nvSpPr>
          <p:cNvPr id="127" name="TextShape 2"/>
          <p:cNvSpPr txBox="1"/>
          <p:nvPr/>
        </p:nvSpPr>
        <p:spPr>
          <a:xfrm>
            <a:off x="1946880" y="274680"/>
            <a:ext cx="6739560" cy="1142640"/>
          </a:xfrm>
          <a:prstGeom prst="rect">
            <a:avLst/>
          </a:prstGeom>
          <a:noFill/>
          <a:ln>
            <a:noFill/>
          </a:ln>
        </p:spPr>
        <p:txBody>
          <a:bodyPr lIns="90000" tIns="45000" rIns="90000" bIns="45000" anchor="ctr"/>
          <a:lstStyle/>
          <a:p>
            <a:pPr>
              <a:lnSpc>
                <a:spcPct val="100000"/>
              </a:lnSpc>
            </a:pPr>
            <a:r>
              <a:rPr lang="en-US" sz="4100" b="1" strike="noStrike" spc="-1">
                <a:solidFill>
                  <a:srgbClr val="0070C0"/>
                </a:solidFill>
                <a:uFill>
                  <a:solidFill>
                    <a:srgbClr val="FFFFFF"/>
                  </a:solidFill>
                </a:uFill>
                <a:latin typeface="Lucida Sans Unicode"/>
              </a:rPr>
              <a:t>Migration</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1319</TotalTime>
  <Words>3544</Words>
  <Application>Microsoft Office PowerPoint</Application>
  <PresentationFormat>On-screen Show (4:3)</PresentationFormat>
  <Paragraphs>315</Paragraphs>
  <Slides>59</Slides>
  <Notes>5</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for Consumer Rights Malta</dc:title>
  <dc:creator>User</dc:creator>
  <cp:lastModifiedBy>Owner</cp:lastModifiedBy>
  <cp:revision>108</cp:revision>
  <cp:lastPrinted>2015-03-11T12:25:18Z</cp:lastPrinted>
  <dcterms:created xsi:type="dcterms:W3CDTF">2015-03-09T12:12:50Z</dcterms:created>
  <dcterms:modified xsi:type="dcterms:W3CDTF">2016-08-20T10:22:11Z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5</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59</vt:i4>
  </property>
</Properties>
</file>